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49"/>
  </p:notesMasterIdLst>
  <p:sldIdLst>
    <p:sldId id="256" r:id="rId3"/>
    <p:sldId id="348" r:id="rId4"/>
    <p:sldId id="257" r:id="rId5"/>
    <p:sldId id="349" r:id="rId6"/>
    <p:sldId id="350" r:id="rId7"/>
    <p:sldId id="351" r:id="rId8"/>
    <p:sldId id="35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21" r:id="rId21"/>
    <p:sldId id="325" r:id="rId22"/>
    <p:sldId id="322" r:id="rId23"/>
    <p:sldId id="326" r:id="rId24"/>
    <p:sldId id="328" r:id="rId25"/>
    <p:sldId id="329" r:id="rId26"/>
    <p:sldId id="275" r:id="rId27"/>
    <p:sldId id="327" r:id="rId28"/>
    <p:sldId id="330" r:id="rId29"/>
    <p:sldId id="338" r:id="rId30"/>
    <p:sldId id="331" r:id="rId31"/>
    <p:sldId id="334" r:id="rId32"/>
    <p:sldId id="335" r:id="rId33"/>
    <p:sldId id="332" r:id="rId34"/>
    <p:sldId id="333" r:id="rId35"/>
    <p:sldId id="336" r:id="rId36"/>
    <p:sldId id="343" r:id="rId37"/>
    <p:sldId id="344" r:id="rId38"/>
    <p:sldId id="345" r:id="rId39"/>
    <p:sldId id="347" r:id="rId40"/>
    <p:sldId id="337" r:id="rId41"/>
    <p:sldId id="341" r:id="rId42"/>
    <p:sldId id="353" r:id="rId43"/>
    <p:sldId id="354" r:id="rId44"/>
    <p:sldId id="346" r:id="rId45"/>
    <p:sldId id="339" r:id="rId46"/>
    <p:sldId id="340" r:id="rId47"/>
    <p:sldId id="342" r:id="rId48"/>
  </p:sldIdLst>
  <p:sldSz cx="12192000" cy="6858000"/>
  <p:notesSz cx="7559675" cy="10691813"/>
  <p:embeddedFontLst>
    <p:embeddedFont>
      <p:font typeface="Montserrat" pitchFamily="2" charset="77"/>
      <p:regular r:id="rId50"/>
      <p:bold r:id="rId51"/>
      <p:italic r:id="rId52"/>
      <p:boldItalic r:id="rId53"/>
    </p:embeddedFont>
    <p:embeddedFont>
      <p:font typeface="Montserrat Black" panose="020F0502020204030204" pitchFamily="34" charset="0"/>
      <p:bold r:id="rId54"/>
      <p:italic r:id="rId55"/>
      <p:boldItalic r:id="rId56"/>
    </p:embeddedFont>
    <p:embeddedFont>
      <p:font typeface="Montserrat Medium" panose="020F0502020204030204" pitchFamily="34" charset="0"/>
      <p:regular r:id="rId57"/>
      <p:bold r:id="rId58"/>
      <p:italic r:id="rId59"/>
      <p:boldItalic r:id="rId60"/>
    </p:embeddedFont>
    <p:embeddedFont>
      <p:font typeface="Raleway" pitchFamily="2" charset="77"/>
      <p:regular r:id="rId61"/>
      <p:bold r:id="rId62"/>
      <p:italic r:id="rId63"/>
      <p:boldItalic r:id="rId64"/>
    </p:embeddedFont>
    <p:embeddedFont>
      <p:font typeface="Raleway Black" panose="020F0502020204030204" pitchFamily="34" charset="0"/>
      <p:bold r:id="rId65"/>
      <p:italic r:id="rId66"/>
      <p:boldItalic r:id="rId67"/>
    </p:embeddedFont>
    <p:embeddedFont>
      <p:font typeface="Raleway ExtraBold" panose="020F0502020204030204" pitchFamily="34" charset="0"/>
      <p:bold r:id="rId68"/>
      <p:italic r:id="rId69"/>
      <p:boldItalic r:id="rId70"/>
    </p:embeddedFont>
    <p:embeddedFont>
      <p:font typeface="Raleway Medium" panose="020F0502020204030204" pitchFamily="34" charset="0"/>
      <p:regular r:id="rId71"/>
      <p:bold r:id="rId72"/>
      <p:italic r:id="rId73"/>
      <p:boldItalic r:id="rId74"/>
    </p:embeddedFont>
    <p:embeddedFont>
      <p:font typeface="Raleway SemiBold" panose="020F050202020403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8" roundtripDataSignature="AMtx7mhI6TkvLniAm6TlfG2oeoIeM/VG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225D"/>
    <a:srgbClr val="0C8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BB3F31-562C-4550-9758-337C11688CAB}">
  <a:tblStyle styleId="{66BB3F31-562C-4550-9758-337C11688CA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3"/>
    <p:restoredTop sz="94715"/>
  </p:normalViewPr>
  <p:slideViewPr>
    <p:cSldViewPr snapToGrid="0">
      <p:cViewPr varScale="1">
        <p:scale>
          <a:sx n="140" d="100"/>
          <a:sy n="140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108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5.xml"/><Relationship Id="rId71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7.fntdata"/><Relationship Id="rId1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beb28f5a2_1_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4beb28f5a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beb28f5a2_1_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4beb28f5a2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beb28f5a2_1_2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4beb28f5a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beb28f5a2_1_2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4beb28f5a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beb28f5a2_0_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4beb28f5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beb28f5a2_0_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4beb28f5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903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beb28f5a2_0_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4beb28f5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65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beb28f5a2_0_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4beb28f5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211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beb28f5a2_0_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4beb28f5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0330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beb28f5a2_0_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4beb28f5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49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388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4beb28f5a2_0_1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4beb28f5a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4beb28f5a2_0_1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4beb28f5a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78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9438" y="1336675"/>
            <a:ext cx="6386512" cy="3594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6:notes"/>
          <p:cNvSpPr txBox="1">
            <a:spLocks noGrp="1"/>
          </p:cNvSpPr>
          <p:nvPr>
            <p:ph type="body" idx="1"/>
          </p:nvPr>
        </p:nvSpPr>
        <p:spPr>
          <a:xfrm>
            <a:off x="756000" y="5145480"/>
            <a:ext cx="6034680" cy="41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041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strike="noStrike">
                <a:latin typeface="Arial"/>
                <a:ea typeface="Arial"/>
                <a:cs typeface="Arial"/>
                <a:sym typeface="Arial"/>
              </a:rPr>
              <a:t>Subtítulo -  Assunto</a:t>
            </a:r>
            <a:endParaRPr/>
          </a:p>
        </p:txBody>
      </p:sp>
      <p:sp>
        <p:nvSpPr>
          <p:cNvPr id="228" name="Google Shape;228;p16:notes"/>
          <p:cNvSpPr/>
          <p:nvPr/>
        </p:nvSpPr>
        <p:spPr>
          <a:xfrm>
            <a:off x="4282200" y="10155600"/>
            <a:ext cx="3262680" cy="52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beb28f5a2_0_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14beb28f5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beb28f5a2_0_2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4beb28f5a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beb28f5a2_1_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4beb28f5a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beb28f5a2_1_3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4beb28f5a2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7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4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9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9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9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9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9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9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9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9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9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0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0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0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0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0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0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3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7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84560" cy="685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6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35920" y="2949840"/>
            <a:ext cx="3312360" cy="9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6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4"/>
          <p:cNvSpPr/>
          <p:nvPr/>
        </p:nvSpPr>
        <p:spPr>
          <a:xfrm>
            <a:off x="0" y="891000"/>
            <a:ext cx="321480" cy="507348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4"/>
          <p:cNvSpPr/>
          <p:nvPr/>
        </p:nvSpPr>
        <p:spPr>
          <a:xfrm rot="-5400000">
            <a:off x="78480" y="1185120"/>
            <a:ext cx="733320" cy="2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0" i="0" u="none" strike="noStrike" cap="none">
                <a:solidFill>
                  <a:srgbClr val="DD213C"/>
                </a:solidFill>
                <a:latin typeface="Arial"/>
                <a:ea typeface="Arial"/>
                <a:cs typeface="Arial"/>
                <a:sym typeface="Arial"/>
              </a:rPr>
              <a:t>SENAI-SP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64"/>
          <p:cNvCxnSpPr/>
          <p:nvPr/>
        </p:nvCxnSpPr>
        <p:spPr>
          <a:xfrm>
            <a:off x="446760" y="1688400"/>
            <a:ext cx="0" cy="525960"/>
          </a:xfrm>
          <a:prstGeom prst="straightConnector1">
            <a:avLst/>
          </a:prstGeom>
          <a:noFill/>
          <a:ln w="9525" cap="flat" cmpd="sng">
            <a:solidFill>
              <a:srgbClr val="DD213C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6" name="Google Shape;66;p64"/>
          <p:cNvSpPr/>
          <p:nvPr/>
        </p:nvSpPr>
        <p:spPr>
          <a:xfrm rot="-5400000">
            <a:off x="138960" y="2406960"/>
            <a:ext cx="611640" cy="2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rgbClr val="DD21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2021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6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044000" y="522000"/>
            <a:ext cx="1680840" cy="4834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6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swif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veloper.android.com/training/basics/firstapp/creating-projec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veloper.mozilla.org/pt-BR/docs/Web/HTML/Element/table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/>
          <p:nvPr/>
        </p:nvSpPr>
        <p:spPr>
          <a:xfrm>
            <a:off x="3743640" y="4104000"/>
            <a:ext cx="5036400" cy="3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Juliana </a:t>
            </a:r>
            <a:r>
              <a:rPr lang="pt-BR" sz="20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Cerqueira de Abreu		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beb28f5a2_0_1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endParaRPr sz="2865" b="1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14beb28f5a2_0_1"/>
          <p:cNvSpPr txBox="1"/>
          <p:nvPr/>
        </p:nvSpPr>
        <p:spPr>
          <a:xfrm>
            <a:off x="1042350" y="2033475"/>
            <a:ext cx="37398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latin typeface="Raleway SemiBold"/>
                <a:ea typeface="Raleway SemiBold"/>
                <a:cs typeface="Raleway SemiBold"/>
                <a:sym typeface="Raleway SemiBold"/>
              </a:rPr>
              <a:t>ᐧ </a:t>
            </a:r>
            <a:r>
              <a:rPr lang="pt-BR" sz="1600" dirty="0">
                <a:latin typeface="Raleway SemiBold"/>
                <a:ea typeface="Raleway SemiBold"/>
                <a:cs typeface="Raleway SemiBold"/>
                <a:sym typeface="Raleway SemiBold"/>
              </a:rPr>
              <a:t>HD/SSD</a:t>
            </a:r>
            <a:endParaRPr sz="16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ᐧ </a:t>
            </a:r>
            <a:r>
              <a:rPr lang="pt-BR" sz="1600" dirty="0">
                <a:latin typeface="Raleway SemiBold"/>
                <a:ea typeface="Raleway SemiBold"/>
                <a:cs typeface="Raleway SemiBold"/>
                <a:sym typeface="Raleway SemiBold"/>
              </a:rPr>
              <a:t>Memória</a:t>
            </a:r>
            <a:endParaRPr sz="16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ᐧ </a:t>
            </a:r>
            <a:r>
              <a:rPr lang="pt-BR" sz="1600" dirty="0">
                <a:latin typeface="Raleway SemiBold"/>
                <a:ea typeface="Raleway SemiBold"/>
                <a:cs typeface="Raleway SemiBold"/>
                <a:sym typeface="Raleway SemiBold"/>
              </a:rPr>
              <a:t>Processador</a:t>
            </a:r>
            <a:endParaRPr sz="16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ᐧ </a:t>
            </a:r>
            <a:r>
              <a:rPr lang="pt-BR" sz="1600" dirty="0">
                <a:latin typeface="Raleway SemiBold"/>
                <a:ea typeface="Raleway SemiBold"/>
                <a:cs typeface="Raleway SemiBold"/>
                <a:sym typeface="Raleway SemiBold"/>
              </a:rPr>
              <a:t>Placa mãe</a:t>
            </a:r>
            <a:endParaRPr sz="16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ᐧ </a:t>
            </a:r>
            <a:r>
              <a:rPr lang="pt-BR" sz="1600" dirty="0">
                <a:latin typeface="Raleway SemiBold"/>
                <a:ea typeface="Raleway SemiBold"/>
                <a:cs typeface="Raleway SemiBold"/>
                <a:sym typeface="Raleway SemiBold"/>
              </a:rPr>
              <a:t>Placa de vídeo</a:t>
            </a:r>
            <a:endParaRPr sz="16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ᐧ </a:t>
            </a:r>
            <a:r>
              <a:rPr lang="pt-BR" sz="1600" dirty="0">
                <a:latin typeface="Raleway SemiBold"/>
                <a:ea typeface="Raleway SemiBold"/>
                <a:cs typeface="Raleway SemiBold"/>
                <a:sym typeface="Raleway SemiBold"/>
              </a:rPr>
              <a:t>Periféricos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beb28f5a2_0_20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HD/SSD</a:t>
            </a:r>
            <a:endParaRPr sz="2865" b="1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14beb28f5a2_0_20"/>
          <p:cNvSpPr txBox="1"/>
          <p:nvPr/>
        </p:nvSpPr>
        <p:spPr>
          <a:xfrm>
            <a:off x="1052125" y="1348650"/>
            <a:ext cx="8545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aleway Black"/>
                <a:ea typeface="Raleway Black"/>
                <a:cs typeface="Raleway Black"/>
                <a:sym typeface="Raleway Black"/>
              </a:rPr>
              <a:t>ᐧ</a:t>
            </a:r>
            <a:r>
              <a:rPr lang="pt-BR" sz="210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pt-BR" sz="2100">
                <a:latin typeface="Raleway Medium"/>
                <a:ea typeface="Raleway Medium"/>
                <a:cs typeface="Raleway Medium"/>
                <a:sym typeface="Raleway Medium"/>
              </a:rPr>
              <a:t>Armazena arquivos, programas, jogos e todo tipo de conteúdo que deseja manter no computador. Seria então mais um tipo de memória para armazenamento de dados.</a:t>
            </a:r>
            <a:endParaRPr sz="1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44" name="Google Shape;244;g14beb28f5a2_0_20"/>
          <p:cNvSpPr txBox="1"/>
          <p:nvPr/>
        </p:nvSpPr>
        <p:spPr>
          <a:xfrm>
            <a:off x="1213125" y="3032775"/>
            <a:ext cx="30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4beb28f5a2_0_20"/>
          <p:cNvSpPr txBox="1"/>
          <p:nvPr/>
        </p:nvSpPr>
        <p:spPr>
          <a:xfrm>
            <a:off x="1052125" y="3218650"/>
            <a:ext cx="82518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Raleway Black"/>
                <a:ea typeface="Raleway Black"/>
                <a:cs typeface="Raleway Black"/>
                <a:sym typeface="Raleway Black"/>
              </a:rPr>
              <a:t>HD x SSD: </a:t>
            </a:r>
            <a:r>
              <a:rPr lang="pt-BR" sz="2000">
                <a:latin typeface="Raleway Medium"/>
                <a:ea typeface="Raleway Medium"/>
                <a:cs typeface="Raleway Medium"/>
                <a:sym typeface="Raleway Medium"/>
              </a:rPr>
              <a:t>O HD suporta um grande volume de informação, mas são mais lentos para ler e escrever dados. Já o SSD é mais rápido nesse sentido e menos frágeis por não terem partes </a:t>
            </a:r>
            <a:r>
              <a:rPr lang="pt-BR" sz="2000" u="sng">
                <a:latin typeface="Raleway Medium"/>
                <a:ea typeface="Raleway Medium"/>
                <a:cs typeface="Raleway Medium"/>
                <a:sym typeface="Raleway Medium"/>
              </a:rPr>
              <a:t>móveis</a:t>
            </a:r>
            <a:r>
              <a:rPr lang="pt-BR" sz="2000">
                <a:latin typeface="Raleway Medium"/>
                <a:ea typeface="Raleway Medium"/>
                <a:cs typeface="Raleway Medium"/>
                <a:sym typeface="Raleway Medium"/>
              </a:rPr>
              <a:t> como o HD possui.</a:t>
            </a:r>
            <a:endParaRPr sz="20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beb28f5a2_1_2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2865" b="1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14beb28f5a2_1_2"/>
          <p:cNvSpPr txBox="1"/>
          <p:nvPr/>
        </p:nvSpPr>
        <p:spPr>
          <a:xfrm>
            <a:off x="1052125" y="1348650"/>
            <a:ext cx="8545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aleway Black"/>
                <a:ea typeface="Raleway Black"/>
                <a:cs typeface="Raleway Black"/>
                <a:sym typeface="Raleway Black"/>
              </a:rPr>
              <a:t>ᐧ</a:t>
            </a:r>
            <a:r>
              <a:rPr lang="pt-BR" sz="210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pt-BR" sz="2100">
                <a:latin typeface="Raleway"/>
                <a:ea typeface="Raleway"/>
                <a:cs typeface="Raleway"/>
                <a:sym typeface="Raleway"/>
              </a:rPr>
              <a:t>Componente que faz parte de dispositivos eletrônicos para armazenar dados, que podem ser </a:t>
            </a:r>
            <a:r>
              <a:rPr lang="pt-BR" sz="2100" u="sng">
                <a:latin typeface="Raleway"/>
                <a:ea typeface="Raleway"/>
                <a:cs typeface="Raleway"/>
                <a:sym typeface="Raleway"/>
              </a:rPr>
              <a:t>temporários</a:t>
            </a:r>
            <a:r>
              <a:rPr lang="pt-BR" sz="2100">
                <a:latin typeface="Raleway"/>
                <a:ea typeface="Raleway"/>
                <a:cs typeface="Raleway"/>
                <a:sym typeface="Raleway"/>
              </a:rPr>
              <a:t> ou </a:t>
            </a:r>
            <a:r>
              <a:rPr lang="pt-BR" sz="2100" u="sng">
                <a:latin typeface="Raleway"/>
                <a:ea typeface="Raleway"/>
                <a:cs typeface="Raleway"/>
                <a:sym typeface="Raleway"/>
              </a:rPr>
              <a:t>permanentes</a:t>
            </a:r>
            <a:r>
              <a:rPr lang="pt-BR" sz="21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g14beb28f5a2_1_2"/>
          <p:cNvSpPr txBox="1"/>
          <p:nvPr/>
        </p:nvSpPr>
        <p:spPr>
          <a:xfrm>
            <a:off x="1213125" y="3032775"/>
            <a:ext cx="30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" name="Google Shape;253;g14beb28f5a2_1_2"/>
          <p:cNvCxnSpPr/>
          <p:nvPr/>
        </p:nvCxnSpPr>
        <p:spPr>
          <a:xfrm rot="-5400000" flipH="1">
            <a:off x="8022125" y="2259975"/>
            <a:ext cx="1066500" cy="929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CACAC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g14beb28f5a2_1_2"/>
          <p:cNvCxnSpPr/>
          <p:nvPr/>
        </p:nvCxnSpPr>
        <p:spPr>
          <a:xfrm rot="5400000">
            <a:off x="5101950" y="2274525"/>
            <a:ext cx="1046700" cy="880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CACAC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g14beb28f5a2_1_2"/>
          <p:cNvSpPr/>
          <p:nvPr/>
        </p:nvSpPr>
        <p:spPr>
          <a:xfrm>
            <a:off x="4285124" y="3250207"/>
            <a:ext cx="2025125" cy="1101336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ixaDeTexto 9"/>
          <p:cNvSpPr txBox="1"/>
          <p:nvPr/>
        </p:nvSpPr>
        <p:spPr>
          <a:xfrm>
            <a:off x="4382800" y="3414211"/>
            <a:ext cx="1794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 que são guardados na memória cache.</a:t>
            </a:r>
          </a:p>
        </p:txBody>
      </p:sp>
      <p:sp>
        <p:nvSpPr>
          <p:cNvPr id="13" name="Google Shape;255;g14beb28f5a2_1_2"/>
          <p:cNvSpPr/>
          <p:nvPr/>
        </p:nvSpPr>
        <p:spPr>
          <a:xfrm>
            <a:off x="8007512" y="3257925"/>
            <a:ext cx="2152488" cy="1101336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CaixaDeTexto 13"/>
          <p:cNvSpPr txBox="1"/>
          <p:nvPr/>
        </p:nvSpPr>
        <p:spPr>
          <a:xfrm>
            <a:off x="8056320" y="3431543"/>
            <a:ext cx="2144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Mesmo desligando o computador, os dados não são perdidos.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beb28f5a2_1_39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endParaRPr sz="2865" b="1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14beb28f5a2_1_39"/>
          <p:cNvSpPr txBox="1"/>
          <p:nvPr/>
        </p:nvSpPr>
        <p:spPr>
          <a:xfrm>
            <a:off x="1052125" y="1348650"/>
            <a:ext cx="9807300" cy="52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Raleway"/>
                <a:ea typeface="Raleway"/>
                <a:cs typeface="Raleway"/>
                <a:sym typeface="Raleway"/>
              </a:rPr>
              <a:t>Existem tipos de memórias que são separadas pelo seu tipo de funcionamento, sendo: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ᐧ </a:t>
            </a:r>
            <a:r>
              <a:rPr lang="pt-BR"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RAM: </a:t>
            </a:r>
            <a:r>
              <a:rPr lang="pt-BR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 uma memória volátil, os dados são mantidos gravados apenas enquanto houver fornecimento de energia ao sistema. Pode acessar os dados de forma não sequencial, o que resulta numa maior velocidade para gravar os dados. 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ᐧ ROM: </a:t>
            </a:r>
            <a:r>
              <a:rPr lang="pt-BR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Memória apenas para leitura, o sistema ou usuário não podem alterar ou apagar o seu conteúdo.</a:t>
            </a:r>
            <a:endParaRPr sz="20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ᐧ FLASH: </a:t>
            </a:r>
            <a:r>
              <a:rPr lang="pt-BR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Capaz de preservar os dados armazenados por um longo tempo sem precisar de energia elétrica, e trata-se de uma memória não volátil.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ᐧ ÓPTICAS: </a:t>
            </a:r>
            <a:r>
              <a:rPr lang="pt-BR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leitura, gravação e armazenamento é feito através da emissão de laser. </a:t>
            </a:r>
            <a:r>
              <a:rPr lang="pt-BR"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Ex: </a:t>
            </a:r>
            <a:r>
              <a:rPr lang="pt-BR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CD, DVD e Blu-ray.</a:t>
            </a:r>
            <a:endParaRPr sz="20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beb28f5a2_1_10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Processador</a:t>
            </a:r>
            <a:endParaRPr sz="2865" b="1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g14beb28f5a2_1_10"/>
          <p:cNvSpPr txBox="1"/>
          <p:nvPr/>
        </p:nvSpPr>
        <p:spPr>
          <a:xfrm>
            <a:off x="1052125" y="1348650"/>
            <a:ext cx="8545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aleway Black"/>
                <a:ea typeface="Raleway Black"/>
                <a:cs typeface="Raleway Black"/>
                <a:sym typeface="Raleway Black"/>
              </a:rPr>
              <a:t>ᐧ</a:t>
            </a:r>
            <a:r>
              <a:rPr lang="pt-BR" sz="210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pt-BR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Funciona como o cérebro do computador, pois interage e faz conexões necessárias entre todos os programas.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9" name="Google Shape;269;g14beb28f5a2_1_10"/>
          <p:cNvSpPr txBox="1"/>
          <p:nvPr/>
        </p:nvSpPr>
        <p:spPr>
          <a:xfrm>
            <a:off x="1213125" y="3032775"/>
            <a:ext cx="30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4beb28f5a2_1_10"/>
          <p:cNvSpPr txBox="1"/>
          <p:nvPr/>
        </p:nvSpPr>
        <p:spPr>
          <a:xfrm>
            <a:off x="1052125" y="2513613"/>
            <a:ext cx="8545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aleway Black"/>
                <a:ea typeface="Raleway Black"/>
                <a:cs typeface="Raleway Black"/>
                <a:sym typeface="Raleway Black"/>
              </a:rPr>
              <a:t>ᐧ</a:t>
            </a:r>
            <a:r>
              <a:rPr lang="pt-BR" sz="210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pt-BR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Seu conceito pode ser aplicado aos nossos celulares que nos permitem realizar diversas tarefas ao mesmo tempo.</a:t>
            </a: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g14beb28f5a2_1_10"/>
          <p:cNvSpPr txBox="1"/>
          <p:nvPr/>
        </p:nvSpPr>
        <p:spPr>
          <a:xfrm>
            <a:off x="1052125" y="3678575"/>
            <a:ext cx="85452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aleway Black"/>
                <a:ea typeface="Raleway Black"/>
                <a:cs typeface="Raleway Black"/>
                <a:sym typeface="Raleway Black"/>
              </a:rPr>
              <a:t>ᐧ</a:t>
            </a:r>
            <a:r>
              <a:rPr lang="pt-BR" sz="210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pt-BR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Trata-se de um dos componentes mais importantes de um computador, mas o bom desempenho de uma máquina depende também de um conjunto: memória ram, placa de vídeo e outros componentes.</a:t>
            </a: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beb28f5a2_1_16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Placa mãe</a:t>
            </a:r>
            <a:endParaRPr sz="2865" b="1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14beb28f5a2_1_16"/>
          <p:cNvSpPr txBox="1"/>
          <p:nvPr/>
        </p:nvSpPr>
        <p:spPr>
          <a:xfrm>
            <a:off x="1030825" y="1835850"/>
            <a:ext cx="47196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aleway Black"/>
                <a:ea typeface="Raleway Black"/>
                <a:cs typeface="Raleway Black"/>
                <a:sym typeface="Raleway Black"/>
              </a:rPr>
              <a:t>ᐧ</a:t>
            </a:r>
            <a:r>
              <a:rPr lang="pt-BR" sz="210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pt-BR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Responsável pela comunicação entre todos os componentes. Logo, processador, mouse, teclado, placa de vídeo estão ligados diretamente à placa mãe.</a:t>
            </a: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ᐧ</a:t>
            </a:r>
            <a:r>
              <a:rPr lang="pt-BR" sz="21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pt-BR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Tem como função garantir o funcionamento dos diversos componentes do computador. </a:t>
            </a:r>
            <a:endParaRPr sz="210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78" name="Google Shape;278;g14beb28f5a2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325" y="2122000"/>
            <a:ext cx="4234825" cy="29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beb28f5a2_1_22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Placa de vídeo</a:t>
            </a:r>
            <a:endParaRPr sz="2865" b="1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g14beb28f5a2_1_22"/>
          <p:cNvSpPr txBox="1"/>
          <p:nvPr/>
        </p:nvSpPr>
        <p:spPr>
          <a:xfrm>
            <a:off x="1052125" y="1835850"/>
            <a:ext cx="48795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aleway Black"/>
                <a:ea typeface="Raleway Black"/>
                <a:cs typeface="Raleway Black"/>
                <a:sym typeface="Raleway Black"/>
              </a:rPr>
              <a:t>ᐧ</a:t>
            </a:r>
            <a:r>
              <a:rPr lang="pt-BR" sz="210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pt-BR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 a peça do computador responsável por gerar as imagens que você vê na tela, seja de um website ou de um documento word, filme ou jogos. </a:t>
            </a: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ᐧ</a:t>
            </a:r>
            <a:r>
              <a:rPr lang="pt-BR" sz="21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pt-BR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Ou seja, é responsável por tudo que é exibido na tela para o usuário.</a:t>
            </a: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85" name="Google Shape;285;g14beb28f5a2_1_22"/>
          <p:cNvSpPr txBox="1"/>
          <p:nvPr/>
        </p:nvSpPr>
        <p:spPr>
          <a:xfrm>
            <a:off x="1213125" y="3032775"/>
            <a:ext cx="30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g14beb28f5a2_1_22"/>
          <p:cNvPicPr preferRelativeResize="0"/>
          <p:nvPr/>
        </p:nvPicPr>
        <p:blipFill rotWithShape="1">
          <a:blip r:embed="rId3">
            <a:alphaModFix/>
          </a:blip>
          <a:srcRect l="19704" t="37934"/>
          <a:stretch/>
        </p:blipFill>
        <p:spPr>
          <a:xfrm>
            <a:off x="6955550" y="1966850"/>
            <a:ext cx="4044950" cy="31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4beb28f5a2_1_22"/>
          <p:cNvSpPr/>
          <p:nvPr/>
        </p:nvSpPr>
        <p:spPr>
          <a:xfrm>
            <a:off x="6602425" y="1603350"/>
            <a:ext cx="713400" cy="126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14beb28f5a2_1_22"/>
          <p:cNvSpPr/>
          <p:nvPr/>
        </p:nvSpPr>
        <p:spPr>
          <a:xfrm>
            <a:off x="6733525" y="1372375"/>
            <a:ext cx="713400" cy="126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14beb28f5a2_1_22"/>
          <p:cNvSpPr/>
          <p:nvPr/>
        </p:nvSpPr>
        <p:spPr>
          <a:xfrm>
            <a:off x="7383050" y="1677900"/>
            <a:ext cx="713400" cy="87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g14beb28f5a2_1_22"/>
          <p:cNvSpPr/>
          <p:nvPr/>
        </p:nvSpPr>
        <p:spPr>
          <a:xfrm>
            <a:off x="7933375" y="1603350"/>
            <a:ext cx="713400" cy="765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g14beb28f5a2_1_22"/>
          <p:cNvSpPr/>
          <p:nvPr/>
        </p:nvSpPr>
        <p:spPr>
          <a:xfrm>
            <a:off x="8500550" y="1432975"/>
            <a:ext cx="713400" cy="81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beb28f5a2_1_28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Periféricos</a:t>
            </a:r>
            <a:endParaRPr sz="2865" b="1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14beb28f5a2_1_28"/>
          <p:cNvSpPr txBox="1"/>
          <p:nvPr/>
        </p:nvSpPr>
        <p:spPr>
          <a:xfrm>
            <a:off x="1213125" y="3032775"/>
            <a:ext cx="30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4beb28f5a2_1_28"/>
          <p:cNvSpPr txBox="1"/>
          <p:nvPr/>
        </p:nvSpPr>
        <p:spPr>
          <a:xfrm>
            <a:off x="998875" y="2287200"/>
            <a:ext cx="4165800" cy="28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latin typeface="Raleway Black"/>
                <a:ea typeface="Raleway Black"/>
                <a:cs typeface="Raleway Black"/>
                <a:sym typeface="Raleway Black"/>
              </a:rPr>
              <a:t>ᐧ</a:t>
            </a:r>
            <a:r>
              <a:rPr lang="pt-BR" sz="2100" dirty="0"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pt-BR" sz="21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Tudo o que se conecta a um computador é um periférico. Como periféricos na informática, temos as impressoras, o mouse, as telas, os discos externos, leitores e gravadores de CD, DVDs e entre outros.</a:t>
            </a:r>
            <a:endParaRPr sz="15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9" name="Google Shape;299;g14beb28f5a2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425" y="1580338"/>
            <a:ext cx="395287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beb28f5a2_0_9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endParaRPr sz="2865" b="1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g14beb28f5a2_0_9"/>
          <p:cNvSpPr txBox="1"/>
          <p:nvPr/>
        </p:nvSpPr>
        <p:spPr>
          <a:xfrm>
            <a:off x="895625" y="1965025"/>
            <a:ext cx="37398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latin typeface="Raleway SemiBold"/>
                <a:ea typeface="Raleway SemiBold"/>
                <a:cs typeface="Raleway SemiBold"/>
                <a:sym typeface="Raleway SemiBold"/>
              </a:rPr>
              <a:t>ᐧ </a:t>
            </a:r>
            <a:r>
              <a:rPr lang="pt-BR" sz="1600" dirty="0">
                <a:latin typeface="Raleway SemiBold"/>
                <a:ea typeface="Raleway SemiBold"/>
                <a:cs typeface="Raleway SemiBold"/>
                <a:sym typeface="Raleway SemiBold"/>
              </a:rPr>
              <a:t>Sistema Operacional</a:t>
            </a:r>
            <a:endParaRPr sz="16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ᐧ </a:t>
            </a:r>
            <a:r>
              <a:rPr lang="pt-BR" sz="1600" dirty="0">
                <a:latin typeface="Raleway SemiBold"/>
                <a:ea typeface="Raleway SemiBold"/>
                <a:cs typeface="Raleway SemiBold"/>
                <a:sym typeface="Raleway SemiBold"/>
              </a:rPr>
              <a:t>Navegadores</a:t>
            </a:r>
            <a:endParaRPr sz="16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ᐧ </a:t>
            </a:r>
            <a:r>
              <a:rPr lang="pt-BR" sz="1600" dirty="0">
                <a:latin typeface="Raleway SemiBold"/>
                <a:ea typeface="Raleway SemiBold"/>
                <a:cs typeface="Raleway SemiBold"/>
                <a:sym typeface="Raleway SemiBold"/>
              </a:rPr>
              <a:t>Editor de texto</a:t>
            </a:r>
            <a:endParaRPr sz="16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ᐧ </a:t>
            </a:r>
            <a:r>
              <a:rPr lang="pt-BR" sz="1600" dirty="0">
                <a:latin typeface="Raleway SemiBold"/>
                <a:ea typeface="Raleway SemiBold"/>
                <a:cs typeface="Raleway SemiBold"/>
                <a:sym typeface="Raleway SemiBold"/>
              </a:rPr>
              <a:t>Planilhas</a:t>
            </a:r>
            <a:endParaRPr sz="16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ᐧ </a:t>
            </a:r>
            <a:r>
              <a:rPr lang="pt-BR" sz="1600" dirty="0">
                <a:latin typeface="Raleway SemiBold"/>
                <a:ea typeface="Raleway SemiBold"/>
                <a:cs typeface="Raleway SemiBold"/>
                <a:sym typeface="Raleway SemiBold"/>
              </a:rPr>
              <a:t>Acessórios</a:t>
            </a:r>
            <a:endParaRPr sz="1600" dirty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beb28f5a2_0_9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Sistema Operacional</a:t>
            </a:r>
            <a:endParaRPr sz="2865" b="1" strike="noStrik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828001" y="1490273"/>
            <a:ext cx="7911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ᐧ </a:t>
            </a:r>
            <a:r>
              <a:rPr lang="pt-BR" dirty="0">
                <a:latin typeface="Raleway" panose="020B0604020202020204" charset="0"/>
              </a:rPr>
              <a:t>É um software que pode ser Linux, Windows, </a:t>
            </a:r>
            <a:r>
              <a:rPr lang="pt-BR" dirty="0" err="1">
                <a:latin typeface="Raleway" panose="020B0604020202020204" charset="0"/>
              </a:rPr>
              <a:t>Android</a:t>
            </a:r>
            <a:r>
              <a:rPr lang="pt-BR" dirty="0">
                <a:latin typeface="Raleway" panose="020B0604020202020204" charset="0"/>
              </a:rPr>
              <a:t>, </a:t>
            </a:r>
            <a:r>
              <a:rPr lang="pt-BR" dirty="0" err="1">
                <a:latin typeface="Raleway" panose="020B0604020202020204" charset="0"/>
              </a:rPr>
              <a:t>MacOS</a:t>
            </a:r>
            <a:r>
              <a:rPr lang="pt-BR" dirty="0">
                <a:latin typeface="Raleway" panose="020B0604020202020204" charset="0"/>
              </a:rPr>
              <a:t> ou Unix, que tem como principal função gerenciar os recursos do sistema e somente por isso é possível executar diferentes programas ao mesmo tempo enquanto usamos um dispositivo.</a:t>
            </a:r>
          </a:p>
        </p:txBody>
      </p:sp>
      <p:sp>
        <p:nvSpPr>
          <p:cNvPr id="3" name="Retângulo 2"/>
          <p:cNvSpPr/>
          <p:nvPr/>
        </p:nvSpPr>
        <p:spPr>
          <a:xfrm>
            <a:off x="828000" y="2614334"/>
            <a:ext cx="791155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Raleway" panose="020B0604020202020204" charset="0"/>
                <a:cs typeface="Arial" panose="020B0604020202020204" pitchFamily="34" charset="0"/>
              </a:rPr>
              <a:t>Windows: </a:t>
            </a:r>
            <a:r>
              <a:rPr lang="pt-BR" dirty="0">
                <a:latin typeface="Raleway" panose="020B0604020202020204" charset="0"/>
                <a:cs typeface="Arial" panose="020B0604020202020204" pitchFamily="34" charset="0"/>
              </a:rPr>
              <a:t>É um sistema operacional de interface gráfica multitarefa, pode trabalhar com vários programas ao mesmo tempo. A maioria dos programas é desenvolvido para esse sistema operacional</a:t>
            </a:r>
            <a:endParaRPr lang="pt-BR" b="1" dirty="0">
              <a:latin typeface="Raleway" panose="020B0604020202020204" charset="0"/>
              <a:cs typeface="Arial" panose="020B0604020202020204" pitchFamily="34" charset="0"/>
            </a:endParaRPr>
          </a:p>
          <a:p>
            <a:endParaRPr lang="pt-BR" b="1" dirty="0">
              <a:latin typeface="Raleway" panose="020B0604020202020204" charset="0"/>
              <a:cs typeface="Arial" panose="020B0604020202020204" pitchFamily="34" charset="0"/>
            </a:endParaRPr>
          </a:p>
          <a:p>
            <a:r>
              <a:rPr lang="pt-BR" b="1" dirty="0" err="1">
                <a:latin typeface="Raleway" panose="020B0604020202020204" charset="0"/>
                <a:cs typeface="Arial" panose="020B0604020202020204" pitchFamily="34" charset="0"/>
              </a:rPr>
              <a:t>MacOS</a:t>
            </a:r>
            <a:r>
              <a:rPr lang="pt-BR" b="1" dirty="0">
                <a:latin typeface="Raleway" panose="020B0604020202020204" charset="0"/>
                <a:cs typeface="Arial" panose="020B0604020202020204" pitchFamily="34" charset="0"/>
              </a:rPr>
              <a:t>: </a:t>
            </a:r>
            <a:r>
              <a:rPr lang="pt-BR" dirty="0">
                <a:latin typeface="Raleway" panose="020B0604020202020204" charset="0"/>
                <a:cs typeface="Arial" panose="020B0604020202020204" pitchFamily="34" charset="0"/>
              </a:rPr>
              <a:t>Sistema operacional utilizado exclusivamente para dispositivos da marca Apple. É o segundo sistema operacional mais usado em desktops.</a:t>
            </a:r>
            <a:endParaRPr lang="pt-BR" b="1" dirty="0">
              <a:latin typeface="Raleway" panose="020B0604020202020204" charset="0"/>
              <a:cs typeface="Arial" panose="020B0604020202020204" pitchFamily="34" charset="0"/>
            </a:endParaRPr>
          </a:p>
          <a:p>
            <a:endParaRPr lang="pt-BR" b="1" dirty="0">
              <a:latin typeface="Raleway" panose="020B0604020202020204" charset="0"/>
              <a:cs typeface="Arial" panose="020B0604020202020204" pitchFamily="34" charset="0"/>
            </a:endParaRPr>
          </a:p>
          <a:p>
            <a:r>
              <a:rPr lang="pt-BR" b="1" dirty="0">
                <a:latin typeface="Raleway" panose="020B0604020202020204" charset="0"/>
                <a:cs typeface="Arial" panose="020B0604020202020204" pitchFamily="34" charset="0"/>
              </a:rPr>
              <a:t>Linux: </a:t>
            </a:r>
            <a:r>
              <a:rPr lang="pt-BR" dirty="0">
                <a:latin typeface="Raleway" panose="020B0604020202020204" charset="0"/>
                <a:cs typeface="Arial" panose="020B0604020202020204" pitchFamily="34" charset="0"/>
              </a:rPr>
              <a:t>É um sistema operacional, assim como o Windows e </a:t>
            </a:r>
            <a:r>
              <a:rPr lang="pt-BR" dirty="0" err="1">
                <a:latin typeface="Raleway" panose="020B0604020202020204" charset="0"/>
                <a:cs typeface="Arial" panose="020B0604020202020204" pitchFamily="34" charset="0"/>
              </a:rPr>
              <a:t>MacOS</a:t>
            </a:r>
            <a:r>
              <a:rPr lang="pt-BR" dirty="0">
                <a:latin typeface="Raleway" panose="020B0604020202020204" charset="0"/>
                <a:cs typeface="Arial" panose="020B0604020202020204" pitchFamily="34" charset="0"/>
              </a:rPr>
              <a:t>, que possibilita a execução de programas em um computador ou dispositivo; o Linux pode ser livremente modificado e distribuído. [</a:t>
            </a:r>
            <a:r>
              <a:rPr lang="pt-BR" dirty="0">
                <a:hlinkClick r:id="rId3"/>
              </a:rPr>
              <a:t>Swift - Apple </a:t>
            </a:r>
            <a:r>
              <a:rPr lang="pt-BR" dirty="0" err="1">
                <a:hlinkClick r:id="rId3"/>
              </a:rPr>
              <a:t>Developer</a:t>
            </a:r>
            <a:r>
              <a:rPr lang="pt-BR" dirty="0">
                <a:latin typeface="Raleway" panose="020B0604020202020204" charset="0"/>
                <a:cs typeface="Arial" panose="020B0604020202020204" pitchFamily="34" charset="0"/>
              </a:rPr>
              <a:t>]</a:t>
            </a:r>
            <a:endParaRPr lang="pt-BR" b="1" dirty="0">
              <a:latin typeface="Raleway" panose="020B0604020202020204" charset="0"/>
              <a:cs typeface="Arial" panose="020B0604020202020204" pitchFamily="34" charset="0"/>
            </a:endParaRPr>
          </a:p>
          <a:p>
            <a:endParaRPr lang="pt-BR" b="1" dirty="0">
              <a:latin typeface="Raleway" panose="020B0604020202020204" charset="0"/>
              <a:cs typeface="Arial" panose="020B0604020202020204" pitchFamily="34" charset="0"/>
            </a:endParaRPr>
          </a:p>
          <a:p>
            <a:r>
              <a:rPr lang="pt-BR" b="1" dirty="0" err="1">
                <a:latin typeface="Raleway" panose="020B0604020202020204" charset="0"/>
                <a:cs typeface="Arial" panose="020B0604020202020204" pitchFamily="34" charset="0"/>
              </a:rPr>
              <a:t>Android</a:t>
            </a:r>
            <a:r>
              <a:rPr lang="pt-BR" b="1" dirty="0">
                <a:latin typeface="Raleway" panose="020B0604020202020204" charset="0"/>
                <a:cs typeface="Arial" panose="020B0604020202020204" pitchFamily="34" charset="0"/>
              </a:rPr>
              <a:t>: </a:t>
            </a:r>
            <a:r>
              <a:rPr lang="pt-BR" dirty="0">
                <a:latin typeface="Raleway" panose="020B0604020202020204" charset="0"/>
                <a:cs typeface="Arial" panose="020B0604020202020204" pitchFamily="34" charset="0"/>
              </a:rPr>
              <a:t>Sistema operacional desenvolvido pelo Google para dispositivos móveis, </a:t>
            </a:r>
            <a:r>
              <a:rPr lang="pt-BR" dirty="0" err="1">
                <a:latin typeface="Raleway" panose="020B0604020202020204" charset="0"/>
                <a:cs typeface="Arial" panose="020B0604020202020204" pitchFamily="34" charset="0"/>
              </a:rPr>
              <a:t>tablet</a:t>
            </a:r>
            <a:r>
              <a:rPr lang="pt-BR" dirty="0">
                <a:latin typeface="Raleway" panose="020B0604020202020204" charset="0"/>
                <a:cs typeface="Arial" panose="020B0604020202020204" pitchFamily="34" charset="0"/>
              </a:rPr>
              <a:t>, TV, entre outros. [</a:t>
            </a:r>
            <a:r>
              <a:rPr lang="pt-BR" dirty="0">
                <a:hlinkClick r:id="rId4"/>
              </a:rPr>
              <a:t>Criar um projeto </a:t>
            </a:r>
            <a:r>
              <a:rPr lang="pt-BR" dirty="0" err="1">
                <a:hlinkClick r:id="rId4"/>
              </a:rPr>
              <a:t>Android</a:t>
            </a:r>
            <a:r>
              <a:rPr lang="pt-BR" dirty="0">
                <a:hlinkClick r:id="rId4"/>
              </a:rPr>
              <a:t>  |  Desenvolvedores </a:t>
            </a:r>
            <a:r>
              <a:rPr lang="pt-BR" dirty="0" err="1">
                <a:hlinkClick r:id="rId4"/>
              </a:rPr>
              <a:t>Android</a:t>
            </a:r>
            <a:r>
              <a:rPr lang="pt-BR" dirty="0">
                <a:hlinkClick r:id="rId4"/>
              </a:rPr>
              <a:t>  |  </a:t>
            </a:r>
            <a:r>
              <a:rPr lang="pt-BR" dirty="0" err="1">
                <a:hlinkClick r:id="rId4"/>
              </a:rPr>
              <a:t>Android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Developers</a:t>
            </a:r>
            <a:r>
              <a:rPr lang="pt-BR" dirty="0">
                <a:latin typeface="Raleway" panose="020B0604020202020204" charset="0"/>
                <a:cs typeface="Arial" panose="020B0604020202020204" pitchFamily="34" charset="0"/>
              </a:rPr>
              <a:t>]</a:t>
            </a:r>
            <a:endParaRPr lang="pt-BR" b="1" dirty="0">
              <a:latin typeface="Raleway" panose="020B0604020202020204" charset="0"/>
              <a:cs typeface="Arial" panose="020B0604020202020204" pitchFamily="34" charset="0"/>
            </a:endParaRPr>
          </a:p>
          <a:p>
            <a:endParaRPr lang="pt-BR" b="1" dirty="0">
              <a:latin typeface="Raleway" panose="020B0604020202020204" charset="0"/>
              <a:cs typeface="Arial" panose="020B0604020202020204" pitchFamily="34" charset="0"/>
            </a:endParaRPr>
          </a:p>
          <a:p>
            <a:r>
              <a:rPr lang="pt-BR" b="1" dirty="0">
                <a:latin typeface="Raleway" panose="020B0604020202020204" charset="0"/>
                <a:cs typeface="Arial" panose="020B0604020202020204" pitchFamily="34" charset="0"/>
              </a:rPr>
              <a:t>Unix: </a:t>
            </a:r>
            <a:r>
              <a:rPr lang="pt-BR" dirty="0">
                <a:latin typeface="Raleway" panose="020B0604020202020204" charset="0"/>
                <a:cs typeface="Arial" panose="020B0604020202020204" pitchFamily="34" charset="0"/>
              </a:rPr>
              <a:t>Considerado o pai dos sistemas operacionais, é um SO multitarefas e multiusuário (permitindo mais de um usuário ao mesmo tempo).</a:t>
            </a:r>
            <a:endParaRPr lang="pt-BR" b="1" dirty="0">
              <a:latin typeface="Raleway" panose="020B060402020202020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48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/>
          <p:nvPr/>
        </p:nvSpPr>
        <p:spPr>
          <a:xfrm>
            <a:off x="828000" y="426600"/>
            <a:ext cx="9141480" cy="53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38" b="1" i="0" u="none" strike="noStrike" cap="none" dirty="0">
                <a:solidFill>
                  <a:srgbClr val="404040"/>
                </a:solidFill>
                <a:latin typeface="Raleway" pitchFamily="2" charset="77"/>
                <a:ea typeface="Montserrat"/>
                <a:cs typeface="Montserrat"/>
                <a:sym typeface="Montserrat"/>
              </a:rPr>
              <a:t>Calendário </a:t>
            </a:r>
            <a:endParaRPr sz="3438" b="0" i="0" u="none" strike="noStrike" cap="none" dirty="0">
              <a:solidFill>
                <a:schemeClr val="dk1"/>
              </a:solidFill>
              <a:latin typeface="Raleway" pitchFamily="2" charset="77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828000" y="1353765"/>
            <a:ext cx="10972080" cy="499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Calendário escolar</a:t>
            </a:r>
            <a:r>
              <a:rPr lang="pt-BR" sz="2200" dirty="0"/>
              <a:t> </a:t>
            </a:r>
            <a:r>
              <a:rPr lang="pt-BR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os dias de curso.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94B00575-6944-C53C-DEA2-18114E518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99" y="2353687"/>
            <a:ext cx="3800243" cy="3534757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FDFAF90-0624-C633-D703-DA190B4E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048" y="3665951"/>
            <a:ext cx="2642032" cy="1452069"/>
          </a:xfrm>
          <a:prstGeom prst="rect">
            <a:avLst/>
          </a:prstGeom>
        </p:spPr>
      </p:pic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594F82EE-94A2-75EB-C3CF-1F40CEC20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855" y="2393369"/>
            <a:ext cx="3897291" cy="357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98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beb28f5a2_0_9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Navegadores</a:t>
            </a:r>
            <a:endParaRPr sz="2865" b="1" strike="noStrik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28000" y="1371599"/>
            <a:ext cx="8071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ᐧ  </a:t>
            </a:r>
            <a:r>
              <a:rPr lang="pt-BR" dirty="0"/>
              <a:t>São programas que permitem os usuários a navegarem pela internet através do seu dispositivo. Para poderem funcionar, a comunicação é feita através de servidores Web utilizando diferentes tipos de protocolos, entre eles o HTTP (Hypertext </a:t>
            </a:r>
            <a:r>
              <a:rPr lang="pt-BR" dirty="0" err="1"/>
              <a:t>Transfer</a:t>
            </a:r>
            <a:r>
              <a:rPr lang="pt-BR" dirty="0"/>
              <a:t> </a:t>
            </a:r>
            <a:r>
              <a:rPr lang="pt-BR" dirty="0" err="1"/>
              <a:t>Protocol</a:t>
            </a:r>
            <a:r>
              <a:rPr lang="pt-BR" dirty="0"/>
              <a:t> ou Protocolo de Transferência de Hipertexto).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72" y="2998624"/>
            <a:ext cx="6527555" cy="2443814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75852" y="3519730"/>
            <a:ext cx="271005" cy="27100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64" y="5016739"/>
            <a:ext cx="234277" cy="2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8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beb28f5a2_0_9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sz="2865" b="1" strike="noStrik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96815" y="1397706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ᐧ O método HTTP é um verbo que pode ser </a:t>
            </a:r>
            <a:r>
              <a:rPr lang="pt-BR" sz="16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GET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, </a:t>
            </a:r>
            <a:r>
              <a:rPr lang="pt-BR" sz="16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POST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, </a:t>
            </a:r>
            <a:r>
              <a:rPr lang="pt-BR" sz="16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DELETE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, </a:t>
            </a:r>
            <a:r>
              <a:rPr lang="pt-BR" sz="16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PUT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 que define</a:t>
            </a:r>
          </a:p>
          <a:p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qual operação o cliente deseja fazer.</a:t>
            </a:r>
            <a:endParaRPr lang="pt-BR" sz="1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898C473-3954-3D2A-98D7-6F10E0BE4526}"/>
              </a:ext>
            </a:extLst>
          </p:cNvPr>
          <p:cNvSpPr txBox="1"/>
          <p:nvPr/>
        </p:nvSpPr>
        <p:spPr>
          <a:xfrm>
            <a:off x="896815" y="2328607"/>
            <a:ext cx="907278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GET: 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Requisições feitas com o método GET, devem apenas retornar dados; os parâmetros são passados pelo cabeçalho da requisição. Por exemplo: lista de cidades, lista dos dados do perfil de uma rede social.</a:t>
            </a:r>
          </a:p>
          <a:p>
            <a:endParaRPr lang="pt-BR" b="1" dirty="0">
              <a:latin typeface="Raleway" panose="020B0604020202020204" charset="0"/>
              <a:ea typeface="Raleway Black"/>
              <a:cs typeface="Raleway Black"/>
              <a:sym typeface="Raleway Black"/>
            </a:endParaRPr>
          </a:p>
          <a:p>
            <a:r>
              <a:rPr lang="pt-BR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POST: 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Envia dados para o servidor, resultando em alguma alteração na base de dados. Precisa-se especificar o tipo de dados que é passado no cabeçalho, na propriedade </a:t>
            </a:r>
            <a:r>
              <a:rPr lang="pt-BR" sz="1600" b="1" dirty="0" err="1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Content-Type</a:t>
            </a:r>
            <a:r>
              <a:rPr lang="pt-BR" sz="16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.</a:t>
            </a:r>
          </a:p>
          <a:p>
            <a:endParaRPr lang="pt-BR" b="1" dirty="0">
              <a:latin typeface="Raleway" panose="020B0604020202020204" charset="0"/>
              <a:ea typeface="Raleway Black"/>
              <a:cs typeface="Raleway Black"/>
              <a:sym typeface="Raleway Black"/>
            </a:endParaRPr>
          </a:p>
          <a:p>
            <a:r>
              <a:rPr lang="pt-BR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DELETE: 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Método que remove dados da base.</a:t>
            </a:r>
            <a:endParaRPr lang="pt-BR" sz="1600" b="1" dirty="0">
              <a:latin typeface="Raleway" panose="020B0604020202020204" charset="0"/>
              <a:ea typeface="Raleway Black"/>
              <a:cs typeface="Raleway Black"/>
              <a:sym typeface="Raleway Black"/>
            </a:endParaRPr>
          </a:p>
          <a:p>
            <a:endParaRPr lang="pt-BR" sz="1600" b="1" dirty="0">
              <a:latin typeface="Raleway" panose="020B0604020202020204" charset="0"/>
              <a:ea typeface="Raleway Black"/>
              <a:cs typeface="Raleway Black"/>
              <a:sym typeface="Raleway Black"/>
            </a:endParaRPr>
          </a:p>
          <a:p>
            <a:r>
              <a:rPr lang="pt-BR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PUT: 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Tem a finalidade de criar ou atualizar as propriedades de um recurso.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7744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beb28f5a2_0_9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sz="2865" b="1" strike="noStrik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43D6EC-285E-2533-1BB9-A97C228C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73" y="985664"/>
            <a:ext cx="7310654" cy="48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2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beb28f5a2_0_9"/>
          <p:cNvSpPr/>
          <p:nvPr/>
        </p:nvSpPr>
        <p:spPr>
          <a:xfrm>
            <a:off x="828000" y="426600"/>
            <a:ext cx="601586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funciona a WEB?</a:t>
            </a:r>
            <a:endParaRPr sz="2865" b="1" strike="noStrik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6962B8-EC26-30E6-F68A-D991F9B02983}"/>
              </a:ext>
            </a:extLst>
          </p:cNvPr>
          <p:cNvSpPr txBox="1"/>
          <p:nvPr/>
        </p:nvSpPr>
        <p:spPr>
          <a:xfrm>
            <a:off x="896815" y="1397706"/>
            <a:ext cx="6635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ᐧ Dispositivos conectados a Web são chamados </a:t>
            </a:r>
            <a:r>
              <a:rPr lang="pt-BR" sz="16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Cliente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 e </a:t>
            </a:r>
            <a:r>
              <a:rPr lang="pt-BR" sz="16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Servidor.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D32FFD-DB2C-9DE1-36E3-EAFC408B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47313">
            <a:off x="8067418" y="1651799"/>
            <a:ext cx="2160437" cy="196806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8C5D576-1783-1366-222C-8936A9D8BB91}"/>
              </a:ext>
            </a:extLst>
          </p:cNvPr>
          <p:cNvSpPr txBox="1"/>
          <p:nvPr/>
        </p:nvSpPr>
        <p:spPr>
          <a:xfrm>
            <a:off x="1020935" y="4218907"/>
            <a:ext cx="6635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Servidor: 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Dispositivos conectados à internet em que os usuários usam para acessar páginas web, por exemplo: seu celular conectado no </a:t>
            </a:r>
            <a:r>
              <a:rPr lang="pt-BR" sz="1600" dirty="0" err="1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wifi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. As páginas são acessadas pelos navegadores baixados no celular.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FE1642-FE98-A483-944C-415F5E1BC5FE}"/>
              </a:ext>
            </a:extLst>
          </p:cNvPr>
          <p:cNvSpPr txBox="1"/>
          <p:nvPr/>
        </p:nvSpPr>
        <p:spPr>
          <a:xfrm>
            <a:off x="1020935" y="2181685"/>
            <a:ext cx="6635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Cliente: 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Dispositivos conectados à internet em que os usuários usam para acessar páginas web, por exemplo: seu celular conectado no </a:t>
            </a:r>
            <a:r>
              <a:rPr lang="pt-BR" sz="1600" dirty="0" err="1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wifi</a:t>
            </a:r>
            <a:r>
              <a:rPr lang="pt-BR" sz="16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. As páginas são acessadas pelos navegadores baixados no celular.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5BA69B0-DB36-59E9-CA0D-34122011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432" y="3992664"/>
            <a:ext cx="1368204" cy="19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32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8F5B722F-FE1B-BC24-143D-048D0067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16" y="3272557"/>
            <a:ext cx="11654893" cy="1680443"/>
          </a:xfrm>
          <a:prstGeom prst="rect">
            <a:avLst/>
          </a:prstGeom>
        </p:spPr>
      </p:pic>
      <p:sp>
        <p:nvSpPr>
          <p:cNvPr id="5" name="Google Shape;304;g14beb28f5a2_0_9">
            <a:extLst>
              <a:ext uri="{FF2B5EF4-FFF2-40B4-BE49-F238E27FC236}">
                <a16:creationId xmlns:a16="http://schemas.microsoft.com/office/drawing/2014/main" id="{902E9876-98B7-5282-CC38-49CCEB3762A7}"/>
              </a:ext>
            </a:extLst>
          </p:cNvPr>
          <p:cNvSpPr/>
          <p:nvPr/>
        </p:nvSpPr>
        <p:spPr>
          <a:xfrm>
            <a:off x="828000" y="426600"/>
            <a:ext cx="601586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 strike="noStrik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Formato da URL</a:t>
            </a:r>
            <a:endParaRPr sz="2865" b="1" strike="noStrik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99C58A-0726-659B-198F-9BB3B9C23ABB}"/>
              </a:ext>
            </a:extLst>
          </p:cNvPr>
          <p:cNvSpPr txBox="1"/>
          <p:nvPr/>
        </p:nvSpPr>
        <p:spPr>
          <a:xfrm>
            <a:off x="896815" y="1397706"/>
            <a:ext cx="922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ᐧ Todas as </a:t>
            </a:r>
            <a:r>
              <a:rPr lang="pt-BR" sz="1800" dirty="0" err="1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URLs</a:t>
            </a:r>
            <a:r>
              <a:rPr lang="pt-BR" sz="18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 que acessamos e nos redirecionam para outros sites, podem ser divididas em algumas partes que são necessárias para que a comunicação entre </a:t>
            </a:r>
            <a:r>
              <a:rPr lang="pt-BR" sz="18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Cliente</a:t>
            </a:r>
            <a:r>
              <a:rPr lang="pt-BR" sz="18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 e </a:t>
            </a:r>
            <a:r>
              <a:rPr lang="pt-BR" sz="18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Servidor</a:t>
            </a:r>
            <a:r>
              <a:rPr lang="pt-BR" sz="18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 funcione e entregue conteúdo para o </a:t>
            </a:r>
            <a:r>
              <a:rPr lang="pt-BR" sz="1800" b="1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Usuário</a:t>
            </a:r>
            <a:r>
              <a:rPr lang="pt-BR" sz="1800" dirty="0">
                <a:latin typeface="Raleway" panose="020B0604020202020204" charset="0"/>
                <a:ea typeface="Raleway Black"/>
                <a:cs typeface="Raleway Black"/>
                <a:sym typeface="Raleway Black"/>
              </a:rPr>
              <a:t>.</a:t>
            </a:r>
            <a:endParaRPr lang="pt-BR" sz="1800" b="1" dirty="0">
              <a:latin typeface="Raleway" panose="020B0604020202020204" charset="0"/>
              <a:ea typeface="Raleway Black"/>
              <a:cs typeface="Raleway Black"/>
              <a:sym typeface="Raleway Black"/>
            </a:endParaRPr>
          </a:p>
        </p:txBody>
      </p:sp>
    </p:spTree>
    <p:extLst>
      <p:ext uri="{BB962C8B-B14F-4D97-AF65-F5344CB8AC3E}">
        <p14:creationId xmlns:p14="http://schemas.microsoft.com/office/powerpoint/2010/main" val="1610684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beb28f5a2_0_14"/>
          <p:cNvSpPr/>
          <p:nvPr/>
        </p:nvSpPr>
        <p:spPr>
          <a:xfrm>
            <a:off x="828000" y="426600"/>
            <a:ext cx="9141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65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endParaRPr sz="2865" b="1" strike="noStrik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14beb28f5a2_0_14"/>
          <p:cNvSpPr txBox="1"/>
          <p:nvPr/>
        </p:nvSpPr>
        <p:spPr>
          <a:xfrm>
            <a:off x="1052125" y="1348650"/>
            <a:ext cx="373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dirty="0"/>
              <a:t>Conceitos da WEB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dirty="0"/>
              <a:t>Estrutura e seu funcionamento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619CC2A-61B4-A6A1-5650-66DC4297ECDC}"/>
              </a:ext>
            </a:extLst>
          </p:cNvPr>
          <p:cNvSpPr/>
          <p:nvPr/>
        </p:nvSpPr>
        <p:spPr>
          <a:xfrm>
            <a:off x="6368143" y="0"/>
            <a:ext cx="5823857" cy="6858000"/>
          </a:xfrm>
          <a:prstGeom prst="rect">
            <a:avLst/>
          </a:prstGeom>
          <a:solidFill>
            <a:srgbClr val="9E2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8BDDA5-BEFB-F1E0-FFA8-BE48C70D1408}"/>
              </a:ext>
            </a:extLst>
          </p:cNvPr>
          <p:cNvSpPr txBox="1"/>
          <p:nvPr/>
        </p:nvSpPr>
        <p:spPr>
          <a:xfrm>
            <a:off x="2024742" y="2967335"/>
            <a:ext cx="2132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rgbClr val="9E225D"/>
                </a:solidFill>
                <a:latin typeface="Raleway" pitchFamily="2" charset="0"/>
              </a:rPr>
              <a:t>HTML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45F9DD-EEC1-5AB0-134F-5F5F1F401622}"/>
              </a:ext>
            </a:extLst>
          </p:cNvPr>
          <p:cNvSpPr/>
          <p:nvPr/>
        </p:nvSpPr>
        <p:spPr>
          <a:xfrm>
            <a:off x="0" y="500743"/>
            <a:ext cx="903514" cy="5704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EC4A85-A910-B003-85DE-CB72A261BDC7}"/>
              </a:ext>
            </a:extLst>
          </p:cNvPr>
          <p:cNvSpPr txBox="1"/>
          <p:nvPr/>
        </p:nvSpPr>
        <p:spPr>
          <a:xfrm>
            <a:off x="1090191" y="3890665"/>
            <a:ext cx="4001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9E225D"/>
                </a:solidFill>
                <a:latin typeface="Raleway" pitchFamily="2" charset="0"/>
              </a:rPr>
              <a:t>“Hyper Text Mark Up Language”</a:t>
            </a:r>
            <a:endParaRPr lang="pt-BR" sz="2000" dirty="0">
              <a:solidFill>
                <a:srgbClr val="9E225D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48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AE645-15C8-28C7-2D24-0636285C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itchFamily="2" charset="0"/>
              </a:rPr>
              <a:t>Conceito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2D6358-6A67-6EC1-A930-B36069B1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604519"/>
            <a:ext cx="10972440" cy="5068423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Raleway" pitchFamily="2" charset="0"/>
              </a:rPr>
              <a:t>HTML é uma linguagem de marcação de texto, utilizada para desenvolver páginas para a Web, constituído por </a:t>
            </a:r>
            <a:r>
              <a:rPr lang="pt-BR" sz="2000" b="1" dirty="0" err="1">
                <a:latin typeface="Raleway" pitchFamily="2" charset="0"/>
              </a:rPr>
              <a:t>tags</a:t>
            </a:r>
            <a:r>
              <a:rPr lang="pt-BR" sz="2000" dirty="0">
                <a:latin typeface="Raleway" pitchFamily="2" charset="0"/>
              </a:rPr>
              <a:t> que formam o escopo de uma página (site).</a:t>
            </a:r>
          </a:p>
        </p:txBody>
      </p:sp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E91E249F-0DFE-0569-B6F1-7AA500CE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55" y="2693137"/>
            <a:ext cx="6916365" cy="36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40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AE645-15C8-28C7-2D24-0636285C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itchFamily="2" charset="0"/>
              </a:rPr>
              <a:t>Conceito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2D6358-6A67-6EC1-A930-B36069B1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604519"/>
            <a:ext cx="10972440" cy="5068423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Raleway" pitchFamily="2" charset="0"/>
              </a:rPr>
              <a:t>HTML é uma linguagem de marcação de texto, utilizada para desenvolver páginas para a Web, </a:t>
            </a:r>
            <a:r>
              <a:rPr lang="pt-BR" sz="2000" dirty="0" err="1">
                <a:latin typeface="Raleway" pitchFamily="2" charset="0"/>
              </a:rPr>
              <a:t>constituídor</a:t>
            </a:r>
            <a:r>
              <a:rPr lang="pt-BR" sz="2000" dirty="0">
                <a:latin typeface="Raleway" pitchFamily="2" charset="0"/>
              </a:rPr>
              <a:t> </a:t>
            </a:r>
            <a:r>
              <a:rPr lang="pt-BR" sz="2000" b="1" dirty="0" err="1">
                <a:latin typeface="Raleway" pitchFamily="2" charset="0"/>
              </a:rPr>
              <a:t>tags</a:t>
            </a:r>
            <a:r>
              <a:rPr lang="pt-BR" sz="2000" dirty="0">
                <a:latin typeface="Raleway" pitchFamily="2" charset="0"/>
              </a:rPr>
              <a:t> que formam o escopo de uma página.</a:t>
            </a:r>
          </a:p>
        </p:txBody>
      </p:sp>
      <p:pic>
        <p:nvPicPr>
          <p:cNvPr id="5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E39D067F-2670-EF19-4818-F81C43B2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930" y="2441025"/>
            <a:ext cx="41624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9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AE645-15C8-28C7-2D24-0636285C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latin typeface="Raleway" pitchFamily="2" charset="0"/>
              </a:rPr>
              <a:t>Tags</a:t>
            </a:r>
            <a:endParaRPr lang="pt-BR" b="1" dirty="0">
              <a:latin typeface="Raleway" pitchFamily="2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2D6358-6A67-6EC1-A930-B36069B1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604521"/>
            <a:ext cx="10972440" cy="670594"/>
          </a:xfrm>
        </p:spPr>
        <p:txBody>
          <a:bodyPr>
            <a:normAutofit lnSpcReduction="10000"/>
          </a:bodyPr>
          <a:lstStyle/>
          <a:p>
            <a:r>
              <a:rPr lang="pt-BR" sz="2000" dirty="0">
                <a:latin typeface="Raleway" pitchFamily="2" charset="0"/>
              </a:rPr>
              <a:t>Uma </a:t>
            </a:r>
            <a:r>
              <a:rPr lang="pt-BR" sz="2000" dirty="0" err="1">
                <a:latin typeface="Raleway" pitchFamily="2" charset="0"/>
              </a:rPr>
              <a:t>Tag</a:t>
            </a:r>
            <a:r>
              <a:rPr lang="pt-BR" sz="2000" dirty="0">
                <a:latin typeface="Raleway" pitchFamily="2" charset="0"/>
              </a:rPr>
              <a:t>, também chamada de Elemento, é iniciada pelos caracteres &lt;&gt; e fechada com &lt;/&gt;, os principais elementos são: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6562F79F-75AD-DE84-BBC3-6CDF0550355F}"/>
              </a:ext>
            </a:extLst>
          </p:cNvPr>
          <p:cNvSpPr txBox="1">
            <a:spLocks/>
          </p:cNvSpPr>
          <p:nvPr/>
        </p:nvSpPr>
        <p:spPr>
          <a:xfrm>
            <a:off x="859970" y="2646294"/>
            <a:ext cx="10003973" cy="325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pt-BR" sz="2200" b="1" dirty="0">
                <a:latin typeface="Raleway" pitchFamily="2" charset="0"/>
              </a:rPr>
              <a:t>&lt;</a:t>
            </a:r>
            <a:r>
              <a:rPr lang="pt-BR" sz="2200" b="1" dirty="0" err="1">
                <a:latin typeface="Raleway" pitchFamily="2" charset="0"/>
              </a:rPr>
              <a:t>html</a:t>
            </a:r>
            <a:r>
              <a:rPr lang="pt-BR" sz="2200" b="1" dirty="0">
                <a:latin typeface="Raleway" pitchFamily="2" charset="0"/>
              </a:rPr>
              <a:t>&gt;&lt;/</a:t>
            </a:r>
            <a:r>
              <a:rPr lang="pt-BR" sz="2200" b="1" dirty="0" err="1">
                <a:latin typeface="Raleway" pitchFamily="2" charset="0"/>
              </a:rPr>
              <a:t>html</a:t>
            </a:r>
            <a:r>
              <a:rPr lang="pt-BR" sz="2200" b="1" dirty="0">
                <a:latin typeface="Raleway" pitchFamily="2" charset="0"/>
              </a:rPr>
              <a:t>&gt; </a:t>
            </a:r>
            <a:r>
              <a:rPr lang="pt-BR" sz="2000" dirty="0">
                <a:latin typeface="Raleway" pitchFamily="2" charset="0"/>
              </a:rPr>
              <a:t>Envolve todo o conteúdo da página</a:t>
            </a:r>
          </a:p>
          <a:p>
            <a:pPr marL="114300" indent="0">
              <a:buNone/>
            </a:pPr>
            <a:endParaRPr lang="pt-BR" sz="2000" dirty="0">
              <a:latin typeface="Raleway" pitchFamily="2" charset="0"/>
            </a:endParaRPr>
          </a:p>
          <a:p>
            <a:pPr marL="114300" indent="0">
              <a:buNone/>
            </a:pPr>
            <a:r>
              <a:rPr lang="pt-BR" sz="2200" b="1" dirty="0">
                <a:latin typeface="Raleway" pitchFamily="2" charset="0"/>
              </a:rPr>
              <a:t>&lt;</a:t>
            </a:r>
            <a:r>
              <a:rPr lang="pt-BR" sz="2200" b="1" dirty="0" err="1">
                <a:latin typeface="Raleway" pitchFamily="2" charset="0"/>
              </a:rPr>
              <a:t>head</a:t>
            </a:r>
            <a:r>
              <a:rPr lang="pt-BR" sz="2200" b="1" dirty="0">
                <a:latin typeface="Raleway" pitchFamily="2" charset="0"/>
              </a:rPr>
              <a:t>&gt;&lt;/</a:t>
            </a:r>
            <a:r>
              <a:rPr lang="pt-BR" sz="2200" b="1" dirty="0" err="1">
                <a:latin typeface="Raleway" pitchFamily="2" charset="0"/>
              </a:rPr>
              <a:t>head</a:t>
            </a:r>
            <a:r>
              <a:rPr lang="pt-BR" sz="2200" b="1" dirty="0">
                <a:latin typeface="Raleway" pitchFamily="2" charset="0"/>
              </a:rPr>
              <a:t>&gt; </a:t>
            </a:r>
            <a:r>
              <a:rPr lang="pt-BR" sz="2000" dirty="0">
                <a:latin typeface="Raleway" pitchFamily="2" charset="0"/>
              </a:rPr>
              <a:t>Cabeçalho da página, onde podemos colocar a descrição e plugins (scripts) na aplicação.</a:t>
            </a:r>
          </a:p>
          <a:p>
            <a:pPr marL="114300" indent="0">
              <a:buNone/>
            </a:pPr>
            <a:endParaRPr lang="pt-BR" sz="2000" dirty="0">
              <a:latin typeface="Raleway" pitchFamily="2" charset="0"/>
            </a:endParaRPr>
          </a:p>
          <a:p>
            <a:pPr marL="114300" indent="0">
              <a:buNone/>
            </a:pPr>
            <a:r>
              <a:rPr lang="pt-BR" sz="2200" b="1" dirty="0">
                <a:latin typeface="Raleway" pitchFamily="2" charset="0"/>
              </a:rPr>
              <a:t>&lt;body&gt;&lt;/body&gt;</a:t>
            </a:r>
            <a:r>
              <a:rPr lang="pt-BR" sz="2200" dirty="0">
                <a:latin typeface="Raleway" pitchFamily="2" charset="0"/>
              </a:rPr>
              <a:t> </a:t>
            </a:r>
            <a:r>
              <a:rPr lang="pt-BR" sz="2000" dirty="0">
                <a:latin typeface="Raleway" pitchFamily="2" charset="0"/>
              </a:rPr>
              <a:t>Corpo do documento, dentro desse elemento inserimos o conteúdo de toda a página.</a:t>
            </a:r>
          </a:p>
          <a:p>
            <a:pPr marL="114300" indent="0">
              <a:buNone/>
            </a:pPr>
            <a:endParaRPr lang="pt-BR" sz="2000" dirty="0">
              <a:latin typeface="Raleway" pitchFamily="2" charset="0"/>
            </a:endParaRPr>
          </a:p>
          <a:p>
            <a:pPr marL="114300" indent="0">
              <a:buNone/>
            </a:pPr>
            <a:r>
              <a:rPr lang="pt-BR" sz="2200" b="1" dirty="0">
                <a:latin typeface="Raleway" pitchFamily="2" charset="0"/>
              </a:rPr>
              <a:t>&lt;</a:t>
            </a:r>
            <a:r>
              <a:rPr lang="pt-BR" sz="2200" b="1" dirty="0" err="1">
                <a:latin typeface="Raleway" pitchFamily="2" charset="0"/>
              </a:rPr>
              <a:t>nav</a:t>
            </a:r>
            <a:r>
              <a:rPr lang="pt-BR" sz="2200" b="1" dirty="0">
                <a:latin typeface="Raleway" pitchFamily="2" charset="0"/>
              </a:rPr>
              <a:t>&gt;&lt;/</a:t>
            </a:r>
            <a:r>
              <a:rPr lang="pt-BR" sz="2200" b="1" dirty="0" err="1">
                <a:latin typeface="Raleway" pitchFamily="2" charset="0"/>
              </a:rPr>
              <a:t>nav</a:t>
            </a:r>
            <a:r>
              <a:rPr lang="pt-BR" sz="2200" b="1" dirty="0">
                <a:latin typeface="Raleway" pitchFamily="2" charset="0"/>
              </a:rPr>
              <a:t>&gt; </a:t>
            </a:r>
            <a:r>
              <a:rPr lang="pt-BR" sz="2000" dirty="0">
                <a:latin typeface="Raleway" pitchFamily="2" charset="0"/>
              </a:rPr>
              <a:t>Elemento utilizado para definir links de navegação</a:t>
            </a:r>
          </a:p>
          <a:p>
            <a:pPr marL="114300" indent="0">
              <a:buNone/>
            </a:pPr>
            <a:endParaRPr lang="pt-BR" sz="2000" b="1" dirty="0">
              <a:latin typeface="Raleway" pitchFamily="2" charset="0"/>
            </a:endParaRPr>
          </a:p>
          <a:p>
            <a:pPr marL="114300" indent="0">
              <a:buNone/>
            </a:pPr>
            <a:r>
              <a:rPr lang="pt-BR" sz="2200" b="1" dirty="0">
                <a:latin typeface="Raleway" pitchFamily="2" charset="0"/>
              </a:rPr>
              <a:t>&lt;</a:t>
            </a:r>
            <a:r>
              <a:rPr lang="pt-BR" sz="2200" b="1" dirty="0" err="1">
                <a:latin typeface="Raleway" pitchFamily="2" charset="0"/>
              </a:rPr>
              <a:t>footer</a:t>
            </a:r>
            <a:r>
              <a:rPr lang="pt-BR" sz="2200" b="1" dirty="0">
                <a:latin typeface="Raleway" pitchFamily="2" charset="0"/>
              </a:rPr>
              <a:t>&gt;&lt;/</a:t>
            </a:r>
            <a:r>
              <a:rPr lang="pt-BR" sz="2200" b="1" dirty="0" err="1">
                <a:latin typeface="Raleway" pitchFamily="2" charset="0"/>
              </a:rPr>
              <a:t>footer</a:t>
            </a:r>
            <a:r>
              <a:rPr lang="pt-BR" sz="2200" b="1" dirty="0">
                <a:latin typeface="Raleway" pitchFamily="2" charset="0"/>
              </a:rPr>
              <a:t>&gt; </a:t>
            </a:r>
            <a:r>
              <a:rPr lang="pt-BR" sz="2000" dirty="0">
                <a:latin typeface="Raleway" pitchFamily="2" charset="0"/>
              </a:rPr>
              <a:t>Utilizado para o rodapé da página</a:t>
            </a:r>
            <a:endParaRPr lang="pt-BR" sz="2000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51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/>
          <p:nvPr/>
        </p:nvSpPr>
        <p:spPr>
          <a:xfrm>
            <a:off x="828000" y="426600"/>
            <a:ext cx="9141480" cy="53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38" b="1" i="0" u="none" strike="noStrike" cap="none" dirty="0">
                <a:solidFill>
                  <a:srgbClr val="404040"/>
                </a:solidFill>
                <a:latin typeface="Raleway" pitchFamily="2" charset="77"/>
                <a:ea typeface="Montserrat"/>
                <a:cs typeface="Montserrat"/>
                <a:sym typeface="Montserrat"/>
              </a:rPr>
              <a:t>Calendário </a:t>
            </a:r>
            <a:endParaRPr sz="3438" b="1" i="0" u="none" strike="noStrike" cap="none" dirty="0">
              <a:solidFill>
                <a:schemeClr val="dk1"/>
              </a:solidFill>
              <a:latin typeface="Raleway" pitchFamily="2" charset="77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828000" y="1309488"/>
            <a:ext cx="10972080" cy="505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Calendário escolar</a:t>
            </a:r>
            <a:r>
              <a:rPr lang="pt-BR" sz="2200" dirty="0"/>
              <a:t> </a:t>
            </a:r>
            <a:r>
              <a:rPr lang="pt-BR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os dias de curso.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3384D3C1-1282-463A-013B-6005C9366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00" y="2385598"/>
            <a:ext cx="3749647" cy="3431001"/>
          </a:xfrm>
          <a:prstGeom prst="rect">
            <a:avLst/>
          </a:prstGeom>
        </p:spPr>
      </p:pic>
      <p:pic>
        <p:nvPicPr>
          <p:cNvPr id="5" name="Imagem 4" descr="Tabela&#10;&#10;Descrição gerada automaticamente com confiança média">
            <a:extLst>
              <a:ext uri="{FF2B5EF4-FFF2-40B4-BE49-F238E27FC236}">
                <a16:creationId xmlns:a16="http://schemas.microsoft.com/office/drawing/2014/main" id="{2306C9B7-1B36-92FB-04AA-8F3E042B6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2385598"/>
            <a:ext cx="3924300" cy="3569648"/>
          </a:xfrm>
          <a:prstGeom prst="rect">
            <a:avLst/>
          </a:prstGeom>
        </p:spPr>
      </p:pic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2261D1D-18DB-E5A2-8ECF-424CE04B9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1398" y="3704051"/>
            <a:ext cx="2642032" cy="145206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31C28-DAF0-045C-DA13-8DB00190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itchFamily="2" charset="0"/>
              </a:rPr>
              <a:t>Título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FC79140-8175-51F4-FAE0-F6BA40D44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86" y="2657179"/>
            <a:ext cx="6531428" cy="3061607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3AE5A5E-214D-03BF-CC01-6CBE0C133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604521"/>
            <a:ext cx="10972440" cy="670594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Raleway" pitchFamily="2" charset="0"/>
              </a:rPr>
              <a:t>Permite especificar qual parte do conteúdo da página é título ou subtítulo.</a:t>
            </a:r>
          </a:p>
        </p:txBody>
      </p:sp>
    </p:spTree>
    <p:extLst>
      <p:ext uri="{BB962C8B-B14F-4D97-AF65-F5344CB8AC3E}">
        <p14:creationId xmlns:p14="http://schemas.microsoft.com/office/powerpoint/2010/main" val="2478001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31C28-DAF0-045C-DA13-8DB00190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itchFamily="2" charset="0"/>
              </a:rPr>
              <a:t>Parágrafo</a:t>
            </a:r>
            <a:endParaRPr lang="pt-BR" dirty="0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3AE5A5E-214D-03BF-CC01-6CBE0C133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604521"/>
            <a:ext cx="10972440" cy="670594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Raleway" pitchFamily="2" charset="0"/>
              </a:rPr>
              <a:t>Elementos </a:t>
            </a:r>
            <a:r>
              <a:rPr lang="pt-BR" sz="2000" b="1" dirty="0">
                <a:latin typeface="Raleway" pitchFamily="2" charset="0"/>
              </a:rPr>
              <a:t>&lt;p&gt;&lt;/p&gt; </a:t>
            </a:r>
            <a:r>
              <a:rPr lang="pt-BR" sz="2000" dirty="0">
                <a:latin typeface="Raleway" pitchFamily="2" charset="0"/>
              </a:rPr>
              <a:t>contém parágrafos de texto. </a:t>
            </a: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761349BF-0A4D-B3C7-ADD9-217AAF91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68419"/>
            <a:ext cx="6814457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8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5A03F-2FE4-6705-A142-E77DBBDD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itchFamily="2" charset="0"/>
              </a:rPr>
              <a:t>Listas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54755F-6825-04DD-4E38-7EF5543A2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7245" y="1852646"/>
            <a:ext cx="4169349" cy="681480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Raleway" pitchFamily="2" charset="0"/>
              </a:rPr>
              <a:t>Lista não ordenada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389F414-0A9B-EF70-DB02-044A2FAF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88" y="2547258"/>
            <a:ext cx="4973664" cy="2906485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5129ADFA-81B4-2D7D-DC65-29FFD59F2973}"/>
              </a:ext>
            </a:extLst>
          </p:cNvPr>
          <p:cNvSpPr txBox="1">
            <a:spLocks/>
          </p:cNvSpPr>
          <p:nvPr/>
        </p:nvSpPr>
        <p:spPr>
          <a:xfrm>
            <a:off x="7660254" y="1852646"/>
            <a:ext cx="3386058" cy="58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Raleway" pitchFamily="2" charset="0"/>
              </a:rPr>
              <a:t>Lista ordenada</a:t>
            </a: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578B1AD4-5AB3-FA6A-597A-68320800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059" y="2538618"/>
            <a:ext cx="4988449" cy="29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92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88DDC-1EDE-C153-64AB-C5B51B81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itchFamily="2" charset="0"/>
              </a:rPr>
              <a:t>Links</a:t>
            </a:r>
            <a:endParaRPr lang="pt-BR" dirty="0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3E2AFC14-1B4B-A5AB-BDA3-0745EE693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604521"/>
            <a:ext cx="10972440" cy="670594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Raleway" pitchFamily="2" charset="0"/>
              </a:rPr>
              <a:t>Links levam o usuário de um lugar à outro, é definido pela </a:t>
            </a:r>
            <a:r>
              <a:rPr lang="pt-BR" sz="2000" dirty="0" err="1">
                <a:latin typeface="Raleway" pitchFamily="2" charset="0"/>
              </a:rPr>
              <a:t>tag</a:t>
            </a:r>
            <a:r>
              <a:rPr lang="pt-BR" sz="2000" dirty="0">
                <a:latin typeface="Raleway" pitchFamily="2" charset="0"/>
              </a:rPr>
              <a:t> </a:t>
            </a:r>
            <a:r>
              <a:rPr lang="pt-BR" sz="2000" b="1" dirty="0">
                <a:latin typeface="Raleway" pitchFamily="2" charset="0"/>
              </a:rPr>
              <a:t>&lt;a&gt;</a:t>
            </a: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4CDEDF24-800A-36CF-ADDE-5C6C4182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85" y="3068469"/>
            <a:ext cx="8551029" cy="18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3E9DF-3F7D-3028-5304-0DAC37A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itchFamily="2" charset="0"/>
              </a:rPr>
              <a:t>Imagem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C7A6AA87-0C60-2527-1CD1-95CCF3971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604521"/>
            <a:ext cx="10319777" cy="670594"/>
          </a:xfrm>
        </p:spPr>
        <p:txBody>
          <a:bodyPr>
            <a:normAutofit lnSpcReduction="10000"/>
          </a:bodyPr>
          <a:lstStyle/>
          <a:p>
            <a:r>
              <a:rPr lang="pt-BR" sz="2000" dirty="0">
                <a:latin typeface="Raleway" pitchFamily="2" charset="0"/>
              </a:rPr>
              <a:t>Para adicionar imagens à uma página web, é preciso adicioná-la por meio da </a:t>
            </a:r>
            <a:r>
              <a:rPr lang="pt-BR" sz="2000" dirty="0" err="1">
                <a:latin typeface="Raleway" pitchFamily="2" charset="0"/>
              </a:rPr>
              <a:t>tag</a:t>
            </a:r>
            <a:r>
              <a:rPr lang="pt-BR" sz="2000" b="1" dirty="0">
                <a:latin typeface="Raleway" pitchFamily="2" charset="0"/>
              </a:rPr>
              <a:t> &lt;</a:t>
            </a:r>
            <a:r>
              <a:rPr lang="pt-BR" sz="2000" b="1" dirty="0" err="1">
                <a:latin typeface="Raleway" pitchFamily="2" charset="0"/>
              </a:rPr>
              <a:t>img</a:t>
            </a:r>
            <a:r>
              <a:rPr lang="pt-BR" sz="2000" b="1" dirty="0">
                <a:latin typeface="Raleway" pitchFamily="2" charset="0"/>
              </a:rPr>
              <a:t> </a:t>
            </a:r>
            <a:r>
              <a:rPr lang="pt-BR" sz="2000" b="1" dirty="0" err="1">
                <a:latin typeface="Raleway" pitchFamily="2" charset="0"/>
              </a:rPr>
              <a:t>src</a:t>
            </a:r>
            <a:r>
              <a:rPr lang="pt-BR" sz="2000" b="1" dirty="0">
                <a:latin typeface="Raleway" pitchFamily="2" charset="0"/>
              </a:rPr>
              <a:t>=“”&gt;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039E53C5-22C4-A832-17D6-D09A5F13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00" y="2994803"/>
            <a:ext cx="8153400" cy="210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83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latin typeface="Raleway" panose="020B0604020202020204" charset="0"/>
              </a:rPr>
              <a:t>Section</a:t>
            </a:r>
            <a:endParaRPr lang="pt-BR" b="1" dirty="0">
              <a:latin typeface="Raleway" panose="020B060402020202020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Raleway" panose="020B0604020202020204" charset="0"/>
              </a:rPr>
              <a:t>Elemento genérico, usado quando não tem outro elemento mais semântico para representar um conteúdo.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00" y="2917642"/>
            <a:ext cx="5892800" cy="248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91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latin typeface="Raleway" panose="020B0604020202020204" charset="0"/>
              </a:rPr>
              <a:t>Article</a:t>
            </a:r>
            <a:endParaRPr lang="pt-BR" b="1" dirty="0">
              <a:latin typeface="Raleway" panose="020B060402020202020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latin typeface="Raleway" panose="020B0604020202020204" charset="0"/>
              </a:rPr>
              <a:t>A </a:t>
            </a:r>
            <a:r>
              <a:rPr lang="pt-BR" dirty="0" err="1">
                <a:latin typeface="Raleway" panose="020B0604020202020204" charset="0"/>
              </a:rPr>
              <a:t>tag</a:t>
            </a:r>
            <a:r>
              <a:rPr lang="pt-BR" dirty="0">
                <a:latin typeface="Raleway" panose="020B0604020202020204" charset="0"/>
              </a:rPr>
              <a:t> pode ser utilizada em um conteúdo que é independente, ou seja, pode ser distribuído e reusado de forma isolada.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80" y="3164564"/>
            <a:ext cx="4328160" cy="24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82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latin typeface="Raleway" panose="020B0604020202020204" charset="0"/>
              </a:rPr>
              <a:t>Aside</a:t>
            </a:r>
            <a:endParaRPr lang="pt-BR" b="1" dirty="0">
              <a:latin typeface="Raleway" panose="020B060402020202020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Representa a seção de uma página que está localizada na lateral, separado do conteúdo central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3117019"/>
            <a:ext cx="7528560" cy="22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39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latin typeface="Raleway" panose="020B0604020202020204" charset="0"/>
              </a:rPr>
              <a:t>Footer</a:t>
            </a:r>
            <a:endParaRPr lang="pt-BR" b="1" dirty="0">
              <a:latin typeface="Raleway" panose="020B060402020202020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Elemento que representa o rodapé de uma página.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2908966"/>
            <a:ext cx="5872480" cy="16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9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BEF58-669C-AA3A-86F9-C61F357E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itchFamily="2" charset="0"/>
              </a:rPr>
              <a:t>Tabela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9444DF96-4B00-A150-44F6-8D948298E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418400"/>
            <a:ext cx="10319777" cy="670594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Raleway" pitchFamily="2" charset="0"/>
              </a:rPr>
              <a:t>Representa dados em uma ou mais dimensões (</a:t>
            </a:r>
            <a:r>
              <a:rPr lang="pt-BR" sz="2000" dirty="0">
                <a:latin typeface="Raleway" pitchFamily="2" charset="0"/>
                <a:hlinkClick r:id="rId2"/>
              </a:rPr>
              <a:t>Outros modelos de tabela</a:t>
            </a:r>
            <a:r>
              <a:rPr lang="pt-BR" sz="2000" dirty="0">
                <a:latin typeface="Raleway" pitchFamily="2" charset="0"/>
              </a:rPr>
              <a:t>).</a:t>
            </a: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39634887-AAB9-3355-FA41-79B1963E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212" y="2222863"/>
            <a:ext cx="4320495" cy="423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8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95095-10D4-0266-2872-9410EE4A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>
                <a:latin typeface="Raleway" pitchFamily="2" charset="77"/>
              </a:rPr>
              <a:t>O que iremos aprender?</a:t>
            </a: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45872EB3-90C6-4E8D-B62E-F0890A0B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314917"/>
            <a:ext cx="6258045" cy="50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24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DF63B-ECB1-EC1E-A360-B1F8A325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itchFamily="2" charset="0"/>
              </a:rPr>
              <a:t>Formulário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B13CE5B2-1DA4-4AE4-EDA6-F6A3D865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33" y="2645229"/>
            <a:ext cx="7816334" cy="2918098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B14EFBF0-FD64-1A90-F457-82B47FC3F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418400"/>
            <a:ext cx="9934695" cy="670594"/>
          </a:xfrm>
        </p:spPr>
        <p:txBody>
          <a:bodyPr>
            <a:normAutofit lnSpcReduction="10000"/>
          </a:bodyPr>
          <a:lstStyle/>
          <a:p>
            <a:r>
              <a:rPr lang="pt-BR" sz="2000" dirty="0">
                <a:latin typeface="Raleway" pitchFamily="2" charset="0"/>
              </a:rPr>
              <a:t>Para páginas que precisam ter formulários para preenchimento do lado do usuário, temos o seguinte modelo:</a:t>
            </a:r>
          </a:p>
        </p:txBody>
      </p:sp>
    </p:spTree>
    <p:extLst>
      <p:ext uri="{BB962C8B-B14F-4D97-AF65-F5344CB8AC3E}">
        <p14:creationId xmlns:p14="http://schemas.microsoft.com/office/powerpoint/2010/main" val="3595981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46FF4-EC1C-73A7-D324-B58E1C73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itchFamily="2" charset="77"/>
              </a:rPr>
              <a:t>Head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37154DD4-A8CB-5BEC-CEFB-71FD2D86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96" y="3672502"/>
            <a:ext cx="9870407" cy="2289386"/>
          </a:xfrm>
          <a:prstGeom prst="rect">
            <a:avLst/>
          </a:prstGeom>
        </p:spPr>
      </p:pic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809967A-63FC-5848-D816-01171295E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418400"/>
            <a:ext cx="10319777" cy="2044870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Raleway" pitchFamily="2" charset="0"/>
              </a:rPr>
              <a:t>Meta são metadados, ou seja: são informações lidas apenas pelo navegador</a:t>
            </a:r>
          </a:p>
          <a:p>
            <a:pPr lvl="1"/>
            <a:r>
              <a:rPr lang="pt-BR" sz="1600" dirty="0" err="1">
                <a:latin typeface="Raleway" pitchFamily="2" charset="0"/>
              </a:rPr>
              <a:t>Charset</a:t>
            </a:r>
            <a:r>
              <a:rPr lang="pt-BR" sz="1600" dirty="0">
                <a:latin typeface="Raleway" pitchFamily="2" charset="0"/>
              </a:rPr>
              <a:t> </a:t>
            </a:r>
            <a:r>
              <a:rPr lang="pt-BR" sz="1600" b="1" dirty="0">
                <a:latin typeface="Raleway" pitchFamily="2" charset="0"/>
              </a:rPr>
              <a:t>UTF-8</a:t>
            </a:r>
            <a:r>
              <a:rPr lang="pt-BR" sz="1600" dirty="0">
                <a:latin typeface="Raleway" pitchFamily="2" charset="0"/>
              </a:rPr>
              <a:t> é um tipo de padronização de caracteres da Web, permitindo que o navegador entenda acentos e outros caracteres especiais.</a:t>
            </a:r>
          </a:p>
          <a:p>
            <a:pPr lvl="1"/>
            <a:r>
              <a:rPr lang="pt-BR" sz="1600" b="1" dirty="0">
                <a:latin typeface="Raleway" pitchFamily="2" charset="0"/>
              </a:rPr>
              <a:t>X-UA-</a:t>
            </a:r>
            <a:r>
              <a:rPr lang="pt-BR" sz="1600" b="1" dirty="0" err="1">
                <a:latin typeface="Raleway" pitchFamily="2" charset="0"/>
              </a:rPr>
              <a:t>Compatible</a:t>
            </a:r>
            <a:r>
              <a:rPr lang="pt-BR" sz="1600" dirty="0">
                <a:latin typeface="Raleway" pitchFamily="2" charset="0"/>
              </a:rPr>
              <a:t> para o </a:t>
            </a:r>
            <a:r>
              <a:rPr lang="pt-BR" sz="1600" b="1" dirty="0">
                <a:latin typeface="Raleway" pitchFamily="2" charset="0"/>
              </a:rPr>
              <a:t>IE=</a:t>
            </a:r>
            <a:r>
              <a:rPr lang="pt-BR" sz="1600" b="1" dirty="0" err="1">
                <a:latin typeface="Raleway" pitchFamily="2" charset="0"/>
              </a:rPr>
              <a:t>edge</a:t>
            </a:r>
            <a:r>
              <a:rPr lang="pt-BR" sz="1600" dirty="0">
                <a:latin typeface="Raleway" pitchFamily="2" charset="0"/>
              </a:rPr>
              <a:t> significa que o seu site será compatível com o navegador Internet Explorer</a:t>
            </a:r>
          </a:p>
          <a:p>
            <a:pPr lvl="1"/>
            <a:r>
              <a:rPr lang="pt-BR" sz="1600" b="1" dirty="0" err="1">
                <a:latin typeface="Raleway" pitchFamily="2" charset="0"/>
              </a:rPr>
              <a:t>Viewport</a:t>
            </a:r>
            <a:r>
              <a:rPr lang="pt-BR" sz="1600" dirty="0">
                <a:latin typeface="Raleway" pitchFamily="2" charset="0"/>
              </a:rPr>
              <a:t> significa “área visível da tela”, a meta de </a:t>
            </a:r>
            <a:r>
              <a:rPr lang="pt-BR" sz="1600" dirty="0" err="1">
                <a:latin typeface="Raleway" pitchFamily="2" charset="0"/>
              </a:rPr>
              <a:t>viewport</a:t>
            </a:r>
            <a:r>
              <a:rPr lang="pt-BR" sz="1600" dirty="0">
                <a:latin typeface="Raleway" pitchFamily="2" charset="0"/>
              </a:rPr>
              <a:t> é importante para que o site se adapte ao dispositivo que o usuário está acessando o site, por exemplo, pelo celular.</a:t>
            </a:r>
          </a:p>
        </p:txBody>
      </p:sp>
    </p:spTree>
    <p:extLst>
      <p:ext uri="{BB962C8B-B14F-4D97-AF65-F5344CB8AC3E}">
        <p14:creationId xmlns:p14="http://schemas.microsoft.com/office/powerpoint/2010/main" val="382600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46FF4-EC1C-73A7-D324-B58E1C73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itchFamily="2" charset="77"/>
              </a:rPr>
              <a:t>Head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809967A-63FC-5848-D816-01171295E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418400"/>
            <a:ext cx="10319777" cy="1754568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Raleway" pitchFamily="2" charset="0"/>
              </a:rPr>
              <a:t>Meta são metadados, ou seja: são informações lidas apenas pelo navegador</a:t>
            </a:r>
          </a:p>
          <a:p>
            <a:pPr lvl="1"/>
            <a:r>
              <a:rPr lang="pt-BR" sz="1600" dirty="0">
                <a:latin typeface="Raleway" pitchFamily="2" charset="0"/>
              </a:rPr>
              <a:t>A Meta </a:t>
            </a:r>
            <a:r>
              <a:rPr lang="pt-BR" sz="1600" dirty="0" err="1">
                <a:latin typeface="Raleway" pitchFamily="2" charset="0"/>
              </a:rPr>
              <a:t>tag</a:t>
            </a:r>
            <a:r>
              <a:rPr lang="pt-BR" sz="1600" b="1" dirty="0">
                <a:latin typeface="Raleway" pitchFamily="2" charset="0"/>
              </a:rPr>
              <a:t> </a:t>
            </a:r>
            <a:r>
              <a:rPr lang="pt-BR" sz="1600" b="1" dirty="0" err="1">
                <a:latin typeface="Raleway" pitchFamily="2" charset="0"/>
              </a:rPr>
              <a:t>Description</a:t>
            </a:r>
            <a:r>
              <a:rPr lang="pt-BR" sz="1600" b="1" dirty="0">
                <a:latin typeface="Raleway" pitchFamily="2" charset="0"/>
              </a:rPr>
              <a:t> </a:t>
            </a:r>
            <a:r>
              <a:rPr lang="pt-BR" sz="1600" dirty="0">
                <a:latin typeface="Raleway" pitchFamily="2" charset="0"/>
              </a:rPr>
              <a:t>é uma descrição do site, por exemplo, quando enviamos o link de um site pra uma pessoa no </a:t>
            </a:r>
            <a:r>
              <a:rPr lang="pt-BR" sz="1600" dirty="0" err="1">
                <a:latin typeface="Raleway" pitchFamily="2" charset="0"/>
              </a:rPr>
              <a:t>whatsapp</a:t>
            </a:r>
            <a:r>
              <a:rPr lang="pt-BR" sz="1600" dirty="0">
                <a:latin typeface="Raleway" pitchFamily="2" charset="0"/>
              </a:rPr>
              <a:t>.</a:t>
            </a:r>
          </a:p>
          <a:p>
            <a:pPr lvl="1"/>
            <a:r>
              <a:rPr lang="pt-BR" sz="1600" b="1" dirty="0">
                <a:latin typeface="Raleway" pitchFamily="2" charset="0"/>
              </a:rPr>
              <a:t>Keywords </a:t>
            </a:r>
            <a:r>
              <a:rPr lang="pt-BR" sz="1600" dirty="0">
                <a:latin typeface="Raleway" pitchFamily="2" charset="0"/>
              </a:rPr>
              <a:t>são as palavras chaves do site, ajudam nos mecanismos de buscas como o Google, por exemplo: para o seu site ser mais facilmente encontrado numa busca do google.</a:t>
            </a:r>
          </a:p>
          <a:p>
            <a:pPr lvl="1"/>
            <a:r>
              <a:rPr lang="pt-BR" sz="1600" b="1" dirty="0" err="1">
                <a:latin typeface="Raleway" pitchFamily="2" charset="0"/>
              </a:rPr>
              <a:t>Author</a:t>
            </a:r>
            <a:r>
              <a:rPr lang="pt-BR" sz="1600" b="1" dirty="0">
                <a:latin typeface="Raleway" pitchFamily="2" charset="0"/>
              </a:rPr>
              <a:t> </a:t>
            </a:r>
            <a:r>
              <a:rPr lang="pt-BR" sz="1600" dirty="0">
                <a:latin typeface="Raleway" pitchFamily="2" charset="0"/>
              </a:rPr>
              <a:t>é a </a:t>
            </a:r>
            <a:r>
              <a:rPr lang="pt-BR" sz="1600" dirty="0" err="1">
                <a:latin typeface="Raleway" pitchFamily="2" charset="0"/>
              </a:rPr>
              <a:t>metatag</a:t>
            </a:r>
            <a:r>
              <a:rPr lang="pt-BR" sz="1600" dirty="0">
                <a:latin typeface="Raleway" pitchFamily="2" charset="0"/>
              </a:rPr>
              <a:t> para definir o autor do site.</a:t>
            </a:r>
            <a:endParaRPr lang="pt-BR" sz="1600" b="1" dirty="0">
              <a:latin typeface="Raleway" pitchFamily="2" charset="0"/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F96DCC09-FA7F-CA36-982E-684DC0B2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11" y="3429000"/>
            <a:ext cx="8629177" cy="2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Raleway" panose="020B0604020202020204" charset="0"/>
              </a:rPr>
              <a:t>Não semântico - </a:t>
            </a:r>
            <a:r>
              <a:rPr lang="pt-BR" b="1" dirty="0" err="1">
                <a:latin typeface="Raleway" panose="020B0604020202020204" charset="0"/>
              </a:rPr>
              <a:t>div</a:t>
            </a:r>
            <a:endParaRPr lang="pt-BR" b="1" dirty="0">
              <a:latin typeface="Raleway" panose="020B060402020202020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480" y="1604520"/>
            <a:ext cx="9953745" cy="3977280"/>
          </a:xfrm>
        </p:spPr>
        <p:txBody>
          <a:bodyPr/>
          <a:lstStyle/>
          <a:p>
            <a:r>
              <a:rPr lang="pt-BR" dirty="0">
                <a:latin typeface="Raleway" pitchFamily="2" charset="77"/>
              </a:rPr>
              <a:t>Conteúdos que não se encaixam em </a:t>
            </a:r>
            <a:r>
              <a:rPr lang="pt-BR" dirty="0" err="1">
                <a:latin typeface="Raleway" pitchFamily="2" charset="77"/>
              </a:rPr>
              <a:t>section</a:t>
            </a:r>
            <a:r>
              <a:rPr lang="pt-BR" dirty="0">
                <a:latin typeface="Raleway" pitchFamily="2" charset="77"/>
              </a:rPr>
              <a:t>, </a:t>
            </a:r>
            <a:r>
              <a:rPr lang="pt-BR" dirty="0" err="1">
                <a:latin typeface="Raleway" pitchFamily="2" charset="77"/>
              </a:rPr>
              <a:t>article</a:t>
            </a:r>
            <a:r>
              <a:rPr lang="pt-BR" dirty="0">
                <a:latin typeface="Raleway" pitchFamily="2" charset="77"/>
              </a:rPr>
              <a:t> e </a:t>
            </a:r>
            <a:r>
              <a:rPr lang="pt-BR" dirty="0" err="1">
                <a:latin typeface="Raleway" pitchFamily="2" charset="77"/>
              </a:rPr>
              <a:t>aside</a:t>
            </a:r>
            <a:r>
              <a:rPr lang="pt-BR" dirty="0">
                <a:latin typeface="Raleway" pitchFamily="2" charset="77"/>
              </a:rPr>
              <a:t> ou alguma outra regra semântica do </a:t>
            </a:r>
            <a:r>
              <a:rPr lang="pt-BR" dirty="0" err="1">
                <a:latin typeface="Raleway" pitchFamily="2" charset="77"/>
              </a:rPr>
              <a:t>html</a:t>
            </a:r>
            <a:r>
              <a:rPr lang="pt-BR" dirty="0">
                <a:latin typeface="Raleway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7290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33707-653E-DDA6-975A-C1B1A376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80" y="2635800"/>
            <a:ext cx="10972440" cy="1144800"/>
          </a:xfrm>
        </p:spPr>
        <p:txBody>
          <a:bodyPr/>
          <a:lstStyle/>
          <a:p>
            <a:pPr algn="ctr"/>
            <a:r>
              <a:rPr lang="pt-BR" sz="6000" b="1" dirty="0">
                <a:latin typeface="Raleway" pitchFamily="2" charset="0"/>
              </a:rPr>
              <a:t>Prática</a:t>
            </a:r>
            <a:br>
              <a:rPr lang="pt-BR" sz="6000" b="1" dirty="0">
                <a:latin typeface="Raleway" pitchFamily="2" charset="0"/>
              </a:rPr>
            </a:br>
            <a:r>
              <a:rPr lang="pt-BR" sz="2800" dirty="0">
                <a:latin typeface="Raleway" pitchFamily="2" charset="0"/>
              </a:rPr>
              <a:t>Refazer página HTML do site do Booking</a:t>
            </a:r>
            <a:endParaRPr lang="pt-BR" sz="6000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67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8C4754C-2939-6175-A80F-171ED9BD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4" t="10001" r="19107" b="6984"/>
          <a:stretch/>
        </p:blipFill>
        <p:spPr>
          <a:xfrm>
            <a:off x="1956524" y="323669"/>
            <a:ext cx="7715745" cy="59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24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95095-10D4-0266-2872-9410EE4A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>
                <a:latin typeface="Raleway" pitchFamily="2" charset="77"/>
              </a:rPr>
              <a:t>O que iremos aprender?</a:t>
            </a:r>
          </a:p>
        </p:txBody>
      </p:sp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3103AAE9-53E0-96D4-5869-413C780AF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752600"/>
            <a:ext cx="7772400" cy="45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03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95095-10D4-0266-2872-9410EE4A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>
                <a:latin typeface="Raleway" pitchFamily="2" charset="77"/>
              </a:rPr>
              <a:t>O que iremos aprender?</a:t>
            </a: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AC221415-9AD5-7FF2-8A8B-48D653B1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619250"/>
            <a:ext cx="7772400" cy="459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4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95095-10D4-0266-2872-9410EE4A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>
                <a:latin typeface="Raleway" pitchFamily="2" charset="77"/>
              </a:rPr>
              <a:t>O que iremos aprender?</a:t>
            </a:r>
          </a:p>
        </p:txBody>
      </p:sp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97B922E8-D8CC-2D6C-4B38-DE0C7C02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" y="1312266"/>
            <a:ext cx="7562970" cy="542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43EA75D-FA53-9BB3-0BEA-5B95C9D9D5D2}"/>
              </a:ext>
            </a:extLst>
          </p:cNvPr>
          <p:cNvSpPr txBox="1"/>
          <p:nvPr/>
        </p:nvSpPr>
        <p:spPr>
          <a:xfrm>
            <a:off x="4778973" y="3044279"/>
            <a:ext cx="2634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latin typeface="Raleway" pitchFamily="2" charset="77"/>
              </a:rPr>
              <a:t>Dúvidas?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/>
          <p:nvPr/>
        </p:nvSpPr>
        <p:spPr>
          <a:xfrm>
            <a:off x="1439640" y="2884680"/>
            <a:ext cx="9304800" cy="109677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B4B4B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Informática Básica</a:t>
            </a:r>
            <a:endParaRPr sz="4000" strike="noStrike">
              <a:solidFill>
                <a:srgbClr val="4B4B4B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1" name="Google Shape;231;p16"/>
          <p:cNvSpPr/>
          <p:nvPr/>
        </p:nvSpPr>
        <p:spPr>
          <a:xfrm>
            <a:off x="278640" y="156600"/>
            <a:ext cx="230760" cy="35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2641</TotalTime>
  <Words>1591</Words>
  <Application>Microsoft Macintosh PowerPoint</Application>
  <PresentationFormat>Widescreen</PresentationFormat>
  <Paragraphs>143</Paragraphs>
  <Slides>46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46</vt:i4>
      </vt:variant>
    </vt:vector>
  </HeadingPairs>
  <TitlesOfParts>
    <vt:vector size="58" baseType="lpstr">
      <vt:lpstr>Arial</vt:lpstr>
      <vt:lpstr>Montserrat Medium</vt:lpstr>
      <vt:lpstr>Raleway</vt:lpstr>
      <vt:lpstr>Raleway Black</vt:lpstr>
      <vt:lpstr>Raleway Medium</vt:lpstr>
      <vt:lpstr>Montserrat Black</vt:lpstr>
      <vt:lpstr>Montserrat</vt:lpstr>
      <vt:lpstr>Times New Roman</vt:lpstr>
      <vt:lpstr>Raleway ExtraBold</vt:lpstr>
      <vt:lpstr>Raleway SemiBold</vt:lpstr>
      <vt:lpstr>Office Theme</vt:lpstr>
      <vt:lpstr>Office Theme</vt:lpstr>
      <vt:lpstr>Apresentação do PowerPoint</vt:lpstr>
      <vt:lpstr>Apresentação do PowerPoint</vt:lpstr>
      <vt:lpstr>Apresentação do PowerPoint</vt:lpstr>
      <vt:lpstr>O que iremos aprender?</vt:lpstr>
      <vt:lpstr>O que iremos aprender?</vt:lpstr>
      <vt:lpstr>O que iremos aprender?</vt:lpstr>
      <vt:lpstr>O que iremos aprender?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Conceito</vt:lpstr>
      <vt:lpstr>Conceito</vt:lpstr>
      <vt:lpstr>Tags</vt:lpstr>
      <vt:lpstr>Título</vt:lpstr>
      <vt:lpstr>Parágrafo</vt:lpstr>
      <vt:lpstr>Listas</vt:lpstr>
      <vt:lpstr>Links</vt:lpstr>
      <vt:lpstr>Imagem</vt:lpstr>
      <vt:lpstr>Section</vt:lpstr>
      <vt:lpstr>Article</vt:lpstr>
      <vt:lpstr>Aside</vt:lpstr>
      <vt:lpstr>Footer</vt:lpstr>
      <vt:lpstr>Tabela</vt:lpstr>
      <vt:lpstr>Formulário</vt:lpstr>
      <vt:lpstr>Head</vt:lpstr>
      <vt:lpstr>Head</vt:lpstr>
      <vt:lpstr>Não semântico - div</vt:lpstr>
      <vt:lpstr>Prática Refazer página HTML do site do Booking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Augusto Franco de Souza</dc:creator>
  <cp:lastModifiedBy>Juliana Abreu</cp:lastModifiedBy>
  <cp:revision>34</cp:revision>
  <dcterms:created xsi:type="dcterms:W3CDTF">2019-11-26T12:04:44Z</dcterms:created>
  <dcterms:modified xsi:type="dcterms:W3CDTF">2022-11-06T00:57:59Z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0x01010032F7850546ED354C8F4033C521767852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30</vt:i4>
  </property>
</Properties>
</file>